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7" r:id="rId4"/>
    <p:sldId id="280" r:id="rId5"/>
    <p:sldId id="281" r:id="rId6"/>
    <p:sldId id="278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82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8F92-ACBC-454F-91E7-405D52FAD42A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09DE3-9D16-4E64-AF44-9CC099F101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727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833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859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91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45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81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45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87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785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1847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58307-3885-2FF6-F3BC-B27A933E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EA2B3DC-D001-0D9D-6E17-E7989BA46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D13C2CA-2FAF-1527-9CB8-F973E2315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3734E5-C966-4B89-5F8F-20AD65B14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630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09DE3-9D16-4E64-AF44-9CC099F10181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99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27E4D-3B16-6BFC-58B2-D91D7A6EB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E0BC25-BE11-E4AF-C730-522E18816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237B18-BE0E-0D32-EC52-F0343662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8361D5-7683-690B-1AB4-8A212370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7D12EB-E7ED-6395-3532-AF2BB7A5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26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C9E9E-C70F-AADC-F14D-B12308D1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D99CDF-DBA7-83AD-BB5D-CAF4CA848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7F9938-E016-18C1-4E78-6BDDE48F2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861245-3141-7962-C350-83642602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54B7CB-3ADD-62F8-EBAC-18B8D8F1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16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3280F1-3BD0-FE3D-4BA6-A5B140343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912223-8052-1F49-BC09-397E7605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EF1C93-B4E4-1642-56E8-4E1A77889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6DEF0D-D155-E80F-1101-0F8D694F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80988-3528-7A30-88F2-3AD2A995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313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740B7-F8DF-F76F-4814-BDC279B9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696591-9326-5ADF-86AE-C33CF7726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C7ABDA-B340-676D-DD44-D3872A76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FF0902-E3ED-ED69-AA5E-52A17B3B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408866-2D34-2B40-97F9-7D30CAD1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77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60C0D-5312-332E-27C1-139A225C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463367-663D-6AC4-6168-47FB259B1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24132A-4636-8B72-9D45-76C54963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219847-1BD6-5721-55D2-EAB5418F9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D044B4-D332-C7F4-0AA2-6BDAC001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24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523AB-285C-355D-39F5-FCD1A001F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1DDDAB-8C94-2C9C-C137-7929E3438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306BD6-A3FB-C713-3C30-66D395192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C3807E-F2B1-C96A-CC9F-97C07A82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2AE8AE-AF8B-155A-319F-62897492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E8B622-AF26-4B04-34B5-8A09BB39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47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DCC2D-628F-148B-86CB-E9E25211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AFFD01-6CD5-2BFC-8AD1-7F4E5A730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EFD263-B94C-67C4-522E-39777BEED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31EAB9-7137-DC9B-7013-E2B6A3C6E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BA4583-F500-A5ED-75B0-D896F0CAE8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48C57B8-8EFC-7CB7-3630-8C689D58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B0F074-59C8-526E-17AC-5D299C5DD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3E1D78-2973-78F4-A521-0BD4EC37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56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33BEC-47C0-5757-A377-1EC1D85F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C7EB03-F3F4-CE2B-D0B0-C339427A4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1C0FF0-3AB3-61E0-6921-3B02F878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4FCFF8-63FA-8671-499F-2AA47ADA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19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783738-659F-6588-1AA2-33E384C5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23CF8A-C6C6-02AB-D54D-72CA377E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E8B97F-5F39-2355-4628-E8B47170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46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8326A-20D2-5059-7AD7-9D6E99F68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99A4BD-3C18-E04C-57C3-8A15FA738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B62378-A521-BD25-A5CA-5710FD270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7938D0-712A-1A85-3427-02074447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0827AE-FB12-7254-7F42-A197FEFB5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A4D3D1-DF0A-A5A9-2198-3090C4191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926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6EB4C-4558-5E87-2F48-AE29D86A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457CF8B-6E39-F87D-C5D2-958D56DD00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757BDE-8436-FBDC-E8BD-622AF3363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40262B-10A9-C663-8F95-224C8769F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9822B6-FCCF-301E-50C4-F2E80941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4DBFAF-5C67-8CB8-149B-D1095AB3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59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602D97-7239-90CD-26E3-3FC1106B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64B090-AAD2-CB69-D32D-68945F54E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C3F421-03DA-C45D-A513-0717BF6C7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15B03E-2AE6-445F-A64C-63D053C8BD79}" type="datetimeFigureOut">
              <a:rPr lang="es-ES" smtClean="0"/>
              <a:t>06/03/2025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F585C0-865A-B963-3540-655BB8195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FC12C0-2E7D-CC49-18AF-467DFCD3B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D0766A-32A1-4D32-A6E3-3D981A4334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551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xto&#10;&#10;Descripción generada automáticamente">
            <a:extLst>
              <a:ext uri="{FF2B5EF4-FFF2-40B4-BE49-F238E27FC236}">
                <a16:creationId xmlns:a16="http://schemas.microsoft.com/office/drawing/2014/main" id="{E5D5544F-2F50-3E3C-16D6-FE927AAD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9"/>
          <a:stretch/>
        </p:blipFill>
        <p:spPr>
          <a:xfrm>
            <a:off x="0" y="1062181"/>
            <a:ext cx="12192000" cy="485049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1173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magen que contiene persona, exterior, taza, café&#10;&#10;Descripción generada automáticamente">
            <a:extLst>
              <a:ext uri="{FF2B5EF4-FFF2-40B4-BE49-F238E27FC236}">
                <a16:creationId xmlns:a16="http://schemas.microsoft.com/office/drawing/2014/main" id="{73F12507-61A2-1AEE-9C6C-DEAEDA759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11">
            <a:extLst>
              <a:ext uri="{FF2B5EF4-FFF2-40B4-BE49-F238E27FC236}">
                <a16:creationId xmlns:a16="http://schemas.microsoft.com/office/drawing/2014/main" id="{29EBA2F1-405A-9AAB-C020-BD9442F9D01C}"/>
              </a:ext>
            </a:extLst>
          </p:cNvPr>
          <p:cNvSpPr txBox="1"/>
          <p:nvPr/>
        </p:nvSpPr>
        <p:spPr>
          <a:xfrm>
            <a:off x="474405" y="2084530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cap="none" spc="0" baseline="0" dirty="0">
              <a:uFillTx/>
            </a:endParaRP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dirty="0"/>
              <a:t>Por la tarde, se sumergirán en el mundo de la artesanía tradicional. Visitarán </a:t>
            </a:r>
            <a:r>
              <a:rPr lang="es-ES" sz="2000" b="1" dirty="0"/>
              <a:t>talleres locales</a:t>
            </a:r>
            <a:r>
              <a:rPr lang="es-ES" sz="2000" dirty="0"/>
              <a:t>, donde conocerán a </a:t>
            </a:r>
            <a:r>
              <a:rPr lang="es-ES" sz="2000" b="1" dirty="0"/>
              <a:t>artesanos apasionados </a:t>
            </a:r>
            <a:r>
              <a:rPr lang="es-ES" sz="2000" dirty="0"/>
              <a:t>y crearán su propia pieza bajo la guía de expertos artesanos. Una experiencia verdaderamente auténtica e inolvidable.</a:t>
            </a:r>
            <a:endParaRPr lang="en-US" sz="2000" b="0" i="0" u="none" strike="noStrike" cap="none" spc="0" baseline="0" dirty="0">
              <a:uFillTx/>
            </a:endParaRPr>
          </a:p>
        </p:txBody>
      </p:sp>
      <p:sp>
        <p:nvSpPr>
          <p:cNvPr id="6" name="Rectángulo 10">
            <a:extLst>
              <a:ext uri="{FF2B5EF4-FFF2-40B4-BE49-F238E27FC236}">
                <a16:creationId xmlns:a16="http://schemas.microsoft.com/office/drawing/2014/main" id="{89ADBDD9-C5AB-4FC1-28B5-7057210C6A6E}"/>
              </a:ext>
            </a:extLst>
          </p:cNvPr>
          <p:cNvSpPr/>
          <p:nvPr/>
        </p:nvSpPr>
        <p:spPr>
          <a:xfrm>
            <a:off x="407245" y="1253533"/>
            <a:ext cx="3956508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uFillTx/>
                <a:latin typeface="+mj-lt"/>
              </a:rPr>
              <a:t>REVIVIENDO TRADICIONES CENTENARIAS</a:t>
            </a:r>
            <a:endParaRPr lang="es-ES" sz="2400" b="1" i="0" u="none" strike="noStrike" kern="1200" cap="none" spc="0" baseline="0" dirty="0">
              <a:uFillTx/>
              <a:latin typeface="+mj-lt"/>
            </a:endParaRPr>
          </a:p>
        </p:txBody>
      </p:sp>
      <p:pic>
        <p:nvPicPr>
          <p:cNvPr id="9" name="Picture 2" descr="Texto&#10;&#10;Descripción generada automáticamente">
            <a:extLst>
              <a:ext uri="{FF2B5EF4-FFF2-40B4-BE49-F238E27FC236}">
                <a16:creationId xmlns:a16="http://schemas.microsoft.com/office/drawing/2014/main" id="{92E27F0C-DD46-F1D1-9520-2DC0B1B55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20350" y="126325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5062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10">
            <a:extLst>
              <a:ext uri="{FF2B5EF4-FFF2-40B4-BE49-F238E27FC236}">
                <a16:creationId xmlns:a16="http://schemas.microsoft.com/office/drawing/2014/main" id="{B9BCE903-4110-1CB6-8C5F-2998972A878E}"/>
              </a:ext>
            </a:extLst>
          </p:cNvPr>
          <p:cNvSpPr/>
          <p:nvPr/>
        </p:nvSpPr>
        <p:spPr>
          <a:xfrm>
            <a:off x="676255" y="983226"/>
            <a:ext cx="3595678" cy="1330839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cap="none" spc="0" baseline="0" dirty="0">
                <a:uFillTx/>
                <a:latin typeface="+mj-lt"/>
                <a:ea typeface="+mj-ea"/>
                <a:cs typeface="+mj-cs"/>
              </a:rPr>
              <a:t>DE CIUDAD EN CIUDAD A TRAVÉS DE LA HISTORIA</a:t>
            </a: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6325512F-EA13-9922-E83B-7113EDA92476}"/>
              </a:ext>
            </a:extLst>
          </p:cNvPr>
          <p:cNvSpPr txBox="1"/>
          <p:nvPr/>
        </p:nvSpPr>
        <p:spPr>
          <a:xfrm>
            <a:off x="419334" y="2478244"/>
            <a:ext cx="4109521" cy="3908586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 fontScale="85000" lnSpcReduction="20000"/>
          </a:bodyPr>
          <a:lstStyle/>
          <a:p>
            <a:pPr algn="ctr"/>
            <a:r>
              <a:rPr lang="es-ES" sz="2000" dirty="0"/>
              <a:t>Llega el momento de retroceder en el tiempo durante el trayecto de Madrid a Valladolid con una visita a </a:t>
            </a:r>
            <a:r>
              <a:rPr lang="es-ES" sz="2000" b="1" dirty="0"/>
              <a:t>El Escorial</a:t>
            </a:r>
            <a:r>
              <a:rPr lang="es-ES" sz="2000" dirty="0"/>
              <a:t>, declarado Patrimonio de la Humanidad por la UNESCO y una obra maestra de la arquitectura renacentista española.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La aventura continúa en </a:t>
            </a:r>
            <a:r>
              <a:rPr lang="es-ES" sz="2000" b="1" dirty="0"/>
              <a:t>Segovia</a:t>
            </a:r>
            <a:r>
              <a:rPr lang="es-ES" sz="2000" dirty="0"/>
              <a:t>, donde el imponente acueducto romano, el </a:t>
            </a:r>
            <a:r>
              <a:rPr lang="es-ES" sz="2000" b="1" dirty="0"/>
              <a:t>majestuoso Alcázar </a:t>
            </a:r>
            <a:r>
              <a:rPr lang="es-ES" sz="2000" dirty="0"/>
              <a:t>digno de un cuento de hadas y sus encantadoras calles medievales los transportarán a otra época.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Destinos que combinan a la perfección historia, cultura y paisajes sobrecogedores, creando recuerdos inolvidables en cada rincón</a:t>
            </a:r>
          </a:p>
        </p:txBody>
      </p:sp>
      <p:pic>
        <p:nvPicPr>
          <p:cNvPr id="7" name="Imagen 6" descr="Un edificio de piedra&#10;&#10;Descripción generada automáticamente con confianza media">
            <a:extLst>
              <a:ext uri="{FF2B5EF4-FFF2-40B4-BE49-F238E27FC236}">
                <a16:creationId xmlns:a16="http://schemas.microsoft.com/office/drawing/2014/main" id="{2C666FA9-63A4-56AB-1BC3-C374FF952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r="26359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pic>
        <p:nvPicPr>
          <p:cNvPr id="8" name="Picture 2" descr="Texto&#10;&#10;Descripción generada automáticamente">
            <a:extLst>
              <a:ext uri="{FF2B5EF4-FFF2-40B4-BE49-F238E27FC236}">
                <a16:creationId xmlns:a16="http://schemas.microsoft.com/office/drawing/2014/main" id="{6E337059-FE96-66E4-5111-75102C60F4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8834" y="164179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16633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glesia de piedra&#10;&#10;Descripción generada automáticamente">
            <a:extLst>
              <a:ext uri="{FF2B5EF4-FFF2-40B4-BE49-F238E27FC236}">
                <a16:creationId xmlns:a16="http://schemas.microsoft.com/office/drawing/2014/main" id="{44D0D913-C21D-7BEB-8A49-0B95E825B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E71F717-3E42-14B3-34C3-C2131B93BCFD}"/>
              </a:ext>
            </a:extLst>
          </p:cNvPr>
          <p:cNvSpPr/>
          <p:nvPr/>
        </p:nvSpPr>
        <p:spPr>
          <a:xfrm>
            <a:off x="523878" y="425945"/>
            <a:ext cx="11210928" cy="744833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rPr>
              <a:t>HOTELES LLENOS DE HISTORIA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Texto&#10;&#10;Descripción generada automáticamente">
            <a:extLst>
              <a:ext uri="{FF2B5EF4-FFF2-40B4-BE49-F238E27FC236}">
                <a16:creationId xmlns:a16="http://schemas.microsoft.com/office/drawing/2014/main" id="{A5DD149F-3CDF-A5BE-6E8F-AA960C290A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15557" y="6003250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36238F0-563A-1D4D-2CB3-9D2D3B78A774}"/>
              </a:ext>
            </a:extLst>
          </p:cNvPr>
          <p:cNvSpPr txBox="1"/>
          <p:nvPr/>
        </p:nvSpPr>
        <p:spPr>
          <a:xfrm>
            <a:off x="182880" y="6429148"/>
            <a:ext cx="437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Castilla Termal Monasterio de Valbuena 5*</a:t>
            </a:r>
          </a:p>
        </p:txBody>
      </p:sp>
    </p:spTree>
    <p:extLst>
      <p:ext uri="{BB962C8B-B14F-4D97-AF65-F5344CB8AC3E}">
        <p14:creationId xmlns:p14="http://schemas.microsoft.com/office/powerpoint/2010/main" val="1034707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9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345EAEA2-8B52-8E2C-E92E-43563B88DFEB}"/>
              </a:ext>
            </a:extLst>
          </p:cNvPr>
          <p:cNvSpPr txBox="1"/>
          <p:nvPr/>
        </p:nvSpPr>
        <p:spPr>
          <a:xfrm>
            <a:off x="591692" y="2407382"/>
            <a:ext cx="4675631" cy="4046401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/>
          </a:bodyPr>
          <a:lstStyle/>
          <a:p>
            <a:pPr algn="ctr"/>
            <a:r>
              <a:rPr lang="es-ES" dirty="0"/>
              <a:t>En su quinto día, se adentrarán en la prestigiosa región vinícola de </a:t>
            </a:r>
            <a:r>
              <a:rPr lang="es-ES" b="1" dirty="0"/>
              <a:t>Ribera del Duero</a:t>
            </a:r>
            <a:r>
              <a:rPr lang="es-ES" dirty="0"/>
              <a:t>, cuna de algunos de los tintos más exquisitos de España. Pero esta tierra va más allá de sus excepcionales cosechas: es un rincón lleno de historia, tradición y tesoros ocultos por descubrir.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Recorrerán </a:t>
            </a:r>
            <a:r>
              <a:rPr lang="es-ES" b="1" dirty="0"/>
              <a:t>bodegas familiares </a:t>
            </a:r>
            <a:r>
              <a:rPr lang="es-ES" dirty="0"/>
              <a:t>donde el arte del vino se transmite de generación en generación, pasearán entre viñedos bañados por el sol y degustarán vinos de clase mundial en un entorno inigualable</a:t>
            </a:r>
          </a:p>
        </p:txBody>
      </p:sp>
      <p:pic>
        <p:nvPicPr>
          <p:cNvPr id="6" name="Imagen 5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3CCE4254-3790-9C96-B87B-090F8DC39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3" r="3" b="3"/>
          <a:stretch/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8" name="Imagen 7" descr="Un campo de pasto seco&#10;&#10;Descripción generada automáticamente">
            <a:extLst>
              <a:ext uri="{FF2B5EF4-FFF2-40B4-BE49-F238E27FC236}">
                <a16:creationId xmlns:a16="http://schemas.microsoft.com/office/drawing/2014/main" id="{DDC2C101-D6C6-971D-D080-204755D84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4" r="-3" b="17962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  <p:sp>
        <p:nvSpPr>
          <p:cNvPr id="9" name="Rectángulo 10">
            <a:extLst>
              <a:ext uri="{FF2B5EF4-FFF2-40B4-BE49-F238E27FC236}">
                <a16:creationId xmlns:a16="http://schemas.microsoft.com/office/drawing/2014/main" id="{D4C3DA3C-5CFD-7769-EA26-0D7F04B0CFF9}"/>
              </a:ext>
            </a:extLst>
          </p:cNvPr>
          <p:cNvSpPr/>
          <p:nvPr/>
        </p:nvSpPr>
        <p:spPr>
          <a:xfrm>
            <a:off x="1131669" y="937100"/>
            <a:ext cx="3595678" cy="1330839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 fontScale="92500" lnSpcReduction="20000"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dirty="0"/>
              <a:t>DELICIAS OCULTAS DE ESPAÑA: UN RECORRIDO POR LA RIBERA DEL DUERO</a:t>
            </a:r>
            <a:endParaRPr lang="en-US" sz="28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Texto&#10;&#10;Descripción generada automáticamente">
            <a:extLst>
              <a:ext uri="{FF2B5EF4-FFF2-40B4-BE49-F238E27FC236}">
                <a16:creationId xmlns:a16="http://schemas.microsoft.com/office/drawing/2014/main" id="{759EC7E5-871B-0E2C-268B-B80A0B14A4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2044" y="142789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59712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E87EB6-1894-F36C-E5FC-02F90A7C1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A8B757E-898E-FAD4-C928-1C0F99172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10">
            <a:extLst>
              <a:ext uri="{FF2B5EF4-FFF2-40B4-BE49-F238E27FC236}">
                <a16:creationId xmlns:a16="http://schemas.microsoft.com/office/drawing/2014/main" id="{2A80F318-ED90-F83F-FA34-E9FDE5898B27}"/>
              </a:ext>
            </a:extLst>
          </p:cNvPr>
          <p:cNvSpPr/>
          <p:nvPr/>
        </p:nvSpPr>
        <p:spPr>
          <a:xfrm>
            <a:off x="630936" y="4562856"/>
            <a:ext cx="3419856" cy="1600200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/>
              <a:t>RECORRIDOS ENCANTADORES POR RINCONES INEXPLORADOS</a:t>
            </a:r>
            <a:endParaRPr lang="en-US" sz="2400" b="1" i="0" u="none" strike="noStrike" kern="1200" cap="none" spc="0" baseline="0" dirty="0">
              <a:solidFill>
                <a:schemeClr val="tx1"/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n 5" descr="Una iglesia antigua&#10;&#10;Descripción generada automáticamente con confianza media">
            <a:extLst>
              <a:ext uri="{FF2B5EF4-FFF2-40B4-BE49-F238E27FC236}">
                <a16:creationId xmlns:a16="http://schemas.microsoft.com/office/drawing/2014/main" id="{6FB2D66F-0AE8-1741-2E6C-58CDAA64D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799A9075-A10E-F713-2030-A9FBD9FF9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56E2630-A27B-F49A-0169-2A89B273076A}"/>
              </a:ext>
            </a:extLst>
          </p:cNvPr>
          <p:cNvSpPr txBox="1"/>
          <p:nvPr/>
        </p:nvSpPr>
        <p:spPr>
          <a:xfrm>
            <a:off x="4460748" y="4281468"/>
            <a:ext cx="7731252" cy="248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1400" dirty="0"/>
              <a:t>El día de hoy, viajarán entre destinos mientras descubren pueblos menos conocidos, llenos de encanto. Desde </a:t>
            </a:r>
            <a:r>
              <a:rPr lang="es-ES" sz="1400" b="1" dirty="0"/>
              <a:t>Ribera del Duero hasta Zamora</a:t>
            </a:r>
            <a:r>
              <a:rPr lang="es-ES" sz="1400" dirty="0"/>
              <a:t>, realizando una parada en </a:t>
            </a:r>
            <a:r>
              <a:rPr lang="es-ES" sz="1400" b="1" dirty="0"/>
              <a:t>Toro</a:t>
            </a:r>
            <a:r>
              <a:rPr lang="es-ES" sz="1400" dirty="0"/>
              <a:t>, un pintoresco pueblo zamorano famoso por su rica tradición vinícola y sus impresionantes vistas sobre el río Duero.</a:t>
            </a:r>
          </a:p>
          <a:p>
            <a:pPr algn="ctr"/>
            <a:endParaRPr lang="es-ES" sz="1400" dirty="0"/>
          </a:p>
          <a:p>
            <a:pPr algn="ctr"/>
            <a:r>
              <a:rPr lang="es-ES" sz="1400" dirty="0"/>
              <a:t>Continuarán hacia </a:t>
            </a:r>
            <a:r>
              <a:rPr lang="es-ES" sz="1400" b="1" dirty="0"/>
              <a:t>Zamora</a:t>
            </a:r>
            <a:r>
              <a:rPr lang="es-ES" sz="1400" dirty="0"/>
              <a:t>, una ciudad impregnada de arquitectura románica e historia, con calles adoquinadas y plazuelas tranquilas que cuentan historias del pasado. </a:t>
            </a:r>
            <a:endParaRPr lang="en-US" sz="1400" dirty="0"/>
          </a:p>
        </p:txBody>
      </p:sp>
      <p:pic>
        <p:nvPicPr>
          <p:cNvPr id="10" name="Picture 2" descr="Texto&#10;&#10;Descripción generada automáticamente">
            <a:extLst>
              <a:ext uri="{FF2B5EF4-FFF2-40B4-BE49-F238E27FC236}">
                <a16:creationId xmlns:a16="http://schemas.microsoft.com/office/drawing/2014/main" id="{B4D3A89D-9D8C-058D-EB90-61F139D541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20350" y="126325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Imagen 1" descr="Una iglesia antigua&#10;&#10;Descripción generada automáticamente con confianza media">
            <a:extLst>
              <a:ext uri="{FF2B5EF4-FFF2-40B4-BE49-F238E27FC236}">
                <a16:creationId xmlns:a16="http://schemas.microsoft.com/office/drawing/2014/main" id="{AF90B692-2ACD-7363-5B1D-DC1F72B3C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8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3" name="Imagen 2" descr="Un castillo en lo alto de un edificio&#10;&#10;Descripción generada automáticamente">
            <a:extLst>
              <a:ext uri="{FF2B5EF4-FFF2-40B4-BE49-F238E27FC236}">
                <a16:creationId xmlns:a16="http://schemas.microsoft.com/office/drawing/2014/main" id="{0352C705-4B4D-6B91-69CE-E42889FF4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r="7426" b="3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pic>
        <p:nvPicPr>
          <p:cNvPr id="5" name="Picture 2" descr="Texto&#10;&#10;Descripción generada automáticamente">
            <a:extLst>
              <a:ext uri="{FF2B5EF4-FFF2-40B4-BE49-F238E27FC236}">
                <a16:creationId xmlns:a16="http://schemas.microsoft.com/office/drawing/2014/main" id="{AFBB7B76-C2A0-71AD-7BBB-6E93307887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70997" y="93796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655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castillo en un campo&#10;&#10;Descripción generada automáticamente con confianza media">
            <a:extLst>
              <a:ext uri="{FF2B5EF4-FFF2-40B4-BE49-F238E27FC236}">
                <a16:creationId xmlns:a16="http://schemas.microsoft.com/office/drawing/2014/main" id="{37168B0E-85D0-F17C-EE11-7760EC3DA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r="1433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8FBE6B30-BD91-CF78-7464-0BCFF3C691B0}"/>
              </a:ext>
            </a:extLst>
          </p:cNvPr>
          <p:cNvSpPr txBox="1"/>
          <p:nvPr/>
        </p:nvSpPr>
        <p:spPr>
          <a:xfrm>
            <a:off x="7617335" y="1643626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D8944B5-147C-5501-59E1-000B70701DAC}"/>
              </a:ext>
            </a:extLst>
          </p:cNvPr>
          <p:cNvSpPr txBox="1"/>
          <p:nvPr/>
        </p:nvSpPr>
        <p:spPr>
          <a:xfrm>
            <a:off x="7432876" y="1982943"/>
            <a:ext cx="47591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¡Es hora de adentrarse en la belleza de Portugal! El viaje desde Zamora hasta el </a:t>
            </a:r>
            <a:r>
              <a:rPr lang="es-ES" b="1" dirty="0"/>
              <a:t>Valle del Duero </a:t>
            </a:r>
            <a:r>
              <a:rPr lang="es-ES" dirty="0"/>
              <a:t>los llevará por espectaculares rutas panorámicas, donde colinas onduladas, profundos valles y extensos viñedos dibujan paisajes de ensueño a cada paso.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En el camino, descubrirán el encanto atemporal de </a:t>
            </a:r>
            <a:r>
              <a:rPr lang="es-ES" b="1" dirty="0"/>
              <a:t>Braganza</a:t>
            </a:r>
            <a:r>
              <a:rPr lang="es-ES" dirty="0"/>
              <a:t>, una joya histórica portuguesa con un legado fascinante. Luego, descenderán al corazón del </a:t>
            </a:r>
            <a:r>
              <a:rPr lang="es-ES" b="1" dirty="0"/>
              <a:t>Valle del Duero</a:t>
            </a:r>
            <a:r>
              <a:rPr lang="es-ES" dirty="0"/>
              <a:t>, una tierra de viñedos en terrazas y vinos legendarios, donde cada copa cuenta la historia de siglos de tradición vinícola</a:t>
            </a:r>
          </a:p>
        </p:txBody>
      </p:sp>
      <p:sp>
        <p:nvSpPr>
          <p:cNvPr id="10" name="Rectángulo 10">
            <a:extLst>
              <a:ext uri="{FF2B5EF4-FFF2-40B4-BE49-F238E27FC236}">
                <a16:creationId xmlns:a16="http://schemas.microsoft.com/office/drawing/2014/main" id="{98645692-9D56-0F50-E328-31B904F530B5}"/>
              </a:ext>
            </a:extLst>
          </p:cNvPr>
          <p:cNvSpPr/>
          <p:nvPr/>
        </p:nvSpPr>
        <p:spPr>
          <a:xfrm>
            <a:off x="8014599" y="478758"/>
            <a:ext cx="3595678" cy="1330839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 fontScale="85000" lnSpcReduction="10000"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dirty="0"/>
              <a:t>CRUZANDO FRONTERAS, DESCUBRIENDO PAISAJES DE ENSUEÑO</a:t>
            </a:r>
            <a:endParaRPr lang="en-US" sz="28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Texto&#10;&#10;Descripción generada automáticamente">
            <a:extLst>
              <a:ext uri="{FF2B5EF4-FFF2-40B4-BE49-F238E27FC236}">
                <a16:creationId xmlns:a16="http://schemas.microsoft.com/office/drawing/2014/main" id="{F6F5DDC7-90D6-CFB1-BAFE-FF7A1890DE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9804" y="151324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44398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F0092D-C698-A7E7-7342-82AA5E2EAC45}"/>
              </a:ext>
            </a:extLst>
          </p:cNvPr>
          <p:cNvSpPr txBox="1"/>
          <p:nvPr/>
        </p:nvSpPr>
        <p:spPr>
          <a:xfrm>
            <a:off x="502199" y="2277514"/>
            <a:ext cx="4224529" cy="407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s-ES" dirty="0"/>
              <a:t>En su octavo día, comenzarán su experiencia en el Valle del Duero con un exclusivo </a:t>
            </a:r>
            <a:r>
              <a:rPr lang="es-ES" b="1" dirty="0"/>
              <a:t>tour de vino</a:t>
            </a:r>
            <a:r>
              <a:rPr lang="es-ES" dirty="0"/>
              <a:t>. Visitarán impresionantes quintas, degustarán vinos excepcionales y descubrirán tradiciones vinícolas centenarias mientras disfrutan de paisajes y miradores impresionantes.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Y para concluir este maravilloso día, se embarcarán en una travesía a bordo de un </a:t>
            </a:r>
            <a:r>
              <a:rPr lang="es-ES" b="1" dirty="0"/>
              <a:t>Rabelo</a:t>
            </a:r>
            <a:r>
              <a:rPr lang="es-ES" dirty="0"/>
              <a:t> privado.</a:t>
            </a:r>
            <a:endParaRPr lang="en-US" dirty="0"/>
          </a:p>
        </p:txBody>
      </p:sp>
      <p:pic>
        <p:nvPicPr>
          <p:cNvPr id="6" name="Imagen 5" descr="Una montaña con pasto verde&#10;&#10;Descripción generada automáticamente con confianza media">
            <a:extLst>
              <a:ext uri="{FF2B5EF4-FFF2-40B4-BE49-F238E27FC236}">
                <a16:creationId xmlns:a16="http://schemas.microsoft.com/office/drawing/2014/main" id="{08FA8487-D934-D204-E45C-F7748F882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5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Imagen 7" descr="Un barco en un lago&#10;&#10;Descripción generada automáticamente">
            <a:extLst>
              <a:ext uri="{FF2B5EF4-FFF2-40B4-BE49-F238E27FC236}">
                <a16:creationId xmlns:a16="http://schemas.microsoft.com/office/drawing/2014/main" id="{B42C21C8-686C-F4D0-BDBE-4CF89F690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b="3021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9" name="Rectángulo 10">
            <a:extLst>
              <a:ext uri="{FF2B5EF4-FFF2-40B4-BE49-F238E27FC236}">
                <a16:creationId xmlns:a16="http://schemas.microsoft.com/office/drawing/2014/main" id="{9667F70F-5278-35A9-D05D-48859CD503C8}"/>
              </a:ext>
            </a:extLst>
          </p:cNvPr>
          <p:cNvSpPr/>
          <p:nvPr/>
        </p:nvSpPr>
        <p:spPr>
          <a:xfrm>
            <a:off x="829442" y="781193"/>
            <a:ext cx="3570041" cy="1483120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 fontScale="92500" lnSpcReduction="10000"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latin typeface="+mj-lt"/>
                <a:ea typeface="+mj-ea"/>
                <a:cs typeface="+mj-cs"/>
              </a:rPr>
              <a:t>UN DÍA EN EL VALLE DEL DUERO DESCUBRIENDO SUS VINOS Y TRADICIONES</a:t>
            </a:r>
            <a:endParaRPr lang="en-US" sz="28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Texto&#10;&#10;Descripción generada automáticamente">
            <a:extLst>
              <a:ext uri="{FF2B5EF4-FFF2-40B4-BE49-F238E27FC236}">
                <a16:creationId xmlns:a16="http://schemas.microsoft.com/office/drawing/2014/main" id="{70E10421-72F1-FCFF-4742-F5A47668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20350" y="126325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27439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10">
            <a:extLst>
              <a:ext uri="{FF2B5EF4-FFF2-40B4-BE49-F238E27FC236}">
                <a16:creationId xmlns:a16="http://schemas.microsoft.com/office/drawing/2014/main" id="{F326B87F-442A-F3BA-B371-3FD166FF6B07}"/>
              </a:ext>
            </a:extLst>
          </p:cNvPr>
          <p:cNvSpPr/>
          <p:nvPr/>
        </p:nvSpPr>
        <p:spPr>
          <a:xfrm>
            <a:off x="630936" y="4562856"/>
            <a:ext cx="3419856" cy="1600200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LOS TESOROS DEL DUERO A LA MAGIA DE OPORTO</a:t>
            </a:r>
            <a:endParaRPr lang="en-US" sz="2400" b="1" i="0" u="none" strike="noStrike" kern="1200" cap="none" spc="0" baseline="0" dirty="0">
              <a:solidFill>
                <a:schemeClr val="tx1"/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n 5" descr="Una iglesia antigua&#10;&#10;Descripción generada automáticamente con confianza media">
            <a:extLst>
              <a:ext uri="{FF2B5EF4-FFF2-40B4-BE49-F238E27FC236}">
                <a16:creationId xmlns:a16="http://schemas.microsoft.com/office/drawing/2014/main" id="{60BDA4DD-6FE4-9F70-84AA-EDE9AC2DF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8" name="Imagen 7" descr="Una torre con un lago&#10;&#10;Descripción generada automáticamente">
            <a:extLst>
              <a:ext uri="{FF2B5EF4-FFF2-40B4-BE49-F238E27FC236}">
                <a16:creationId xmlns:a16="http://schemas.microsoft.com/office/drawing/2014/main" id="{C3779FE1-6CD5-8638-65EE-49AC717AF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r="491" b="-1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A324D4F-1812-7C9C-16E6-EDA2182A91EF}"/>
              </a:ext>
            </a:extLst>
          </p:cNvPr>
          <p:cNvSpPr txBox="1"/>
          <p:nvPr/>
        </p:nvSpPr>
        <p:spPr>
          <a:xfrm>
            <a:off x="4460748" y="4281468"/>
            <a:ext cx="7731252" cy="248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1400" dirty="0"/>
              <a:t>En el día de hoy, viajarán a través del Valle del Duero en un recorrido panorámico hacia Oporto, con paradas en dos de los monumentos más emblemáticos de la región. Visitarán </a:t>
            </a:r>
            <a:r>
              <a:rPr lang="es-ES" sz="1400" b="1" dirty="0"/>
              <a:t>Lamego</a:t>
            </a:r>
            <a:r>
              <a:rPr lang="es-ES" sz="1400" dirty="0"/>
              <a:t>, un encantador pueblo conocido por su </a:t>
            </a:r>
            <a:r>
              <a:rPr lang="es-ES" sz="1400" b="1" dirty="0"/>
              <a:t>Santuario de </a:t>
            </a:r>
            <a:r>
              <a:rPr lang="es-ES" sz="1400" b="1" dirty="0" err="1"/>
              <a:t>Nossa</a:t>
            </a:r>
            <a:r>
              <a:rPr lang="es-ES" sz="1400" b="1" dirty="0"/>
              <a:t> </a:t>
            </a:r>
            <a:r>
              <a:rPr lang="es-ES" sz="1400" b="1" dirty="0" err="1"/>
              <a:t>Senhora</a:t>
            </a:r>
            <a:r>
              <a:rPr lang="es-ES" sz="1400" b="1" dirty="0"/>
              <a:t> dos </a:t>
            </a:r>
            <a:r>
              <a:rPr lang="es-ES" sz="1400" b="1" dirty="0" err="1"/>
              <a:t>Remédios</a:t>
            </a:r>
            <a:r>
              <a:rPr lang="es-ES" sz="1400" dirty="0"/>
              <a:t>.</a:t>
            </a:r>
          </a:p>
          <a:p>
            <a:pPr algn="ctr"/>
            <a:endParaRPr lang="es-ES" sz="1400" dirty="0"/>
          </a:p>
          <a:p>
            <a:pPr algn="ctr"/>
            <a:r>
              <a:rPr lang="es-ES" sz="1400" dirty="0"/>
              <a:t>Continuarán hacia la </a:t>
            </a:r>
            <a:r>
              <a:rPr lang="es-ES" sz="1400" b="1" dirty="0"/>
              <a:t>Casa de Mateus</a:t>
            </a:r>
            <a:r>
              <a:rPr lang="es-ES" sz="1400" dirty="0"/>
              <a:t>, una magnífica mansión del siglo XVIII rodeada de exuberantes jardines, donde la historia y la elegancia se combinan a la perfección.</a:t>
            </a:r>
          </a:p>
          <a:p>
            <a:pPr algn="ctr"/>
            <a:endParaRPr lang="es-ES" sz="1400" dirty="0"/>
          </a:p>
          <a:p>
            <a:pPr algn="ctr"/>
            <a:r>
              <a:rPr lang="es-ES" sz="1400" dirty="0"/>
              <a:t>También disfrutarán de una comida casera en una </a:t>
            </a:r>
            <a:r>
              <a:rPr lang="es-ES" sz="1400" b="1" dirty="0"/>
              <a:t>Quinta familiar</a:t>
            </a:r>
            <a:r>
              <a:rPr lang="es-ES" sz="1400" dirty="0"/>
              <a:t>, donde el viticultor y su familia les recibirán con calidez para compartir sabores locales e historias.</a:t>
            </a:r>
            <a:r>
              <a:rPr lang="en-US" sz="1400" dirty="0"/>
              <a:t>.</a:t>
            </a:r>
          </a:p>
        </p:txBody>
      </p:sp>
      <p:pic>
        <p:nvPicPr>
          <p:cNvPr id="10" name="Picture 2" descr="Texto&#10;&#10;Descripción generada automáticamente">
            <a:extLst>
              <a:ext uri="{FF2B5EF4-FFF2-40B4-BE49-F238E27FC236}">
                <a16:creationId xmlns:a16="http://schemas.microsoft.com/office/drawing/2014/main" id="{7342B812-E9F4-3777-9273-95794E427E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20350" y="126325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82993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Un barco en el agua cerca de unos edificios&#10;&#10;Descripción generada automáticamente">
            <a:extLst>
              <a:ext uri="{FF2B5EF4-FFF2-40B4-BE49-F238E27FC236}">
                <a16:creationId xmlns:a16="http://schemas.microsoft.com/office/drawing/2014/main" id="{6221CC60-DCCA-11BA-BF64-A36286409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5" b="1277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ángulo 10">
            <a:extLst>
              <a:ext uri="{FF2B5EF4-FFF2-40B4-BE49-F238E27FC236}">
                <a16:creationId xmlns:a16="http://schemas.microsoft.com/office/drawing/2014/main" id="{3D15B310-925C-40EC-7D40-53FA4314CE72}"/>
              </a:ext>
            </a:extLst>
          </p:cNvPr>
          <p:cNvSpPr/>
          <p:nvPr/>
        </p:nvSpPr>
        <p:spPr>
          <a:xfrm>
            <a:off x="7760072" y="666877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00" b="1" dirty="0">
                <a:latin typeface="+mj-lt"/>
                <a:ea typeface="+mj-ea"/>
                <a:cs typeface="+mj-cs"/>
              </a:rPr>
              <a:t>TRAS LAS HUELLAS DEL ALMA DE OPORTO</a:t>
            </a:r>
            <a:endParaRPr lang="en-US" sz="26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AC11C6-3006-21EF-9DCA-383B1F89B1EA}"/>
              </a:ext>
            </a:extLst>
          </p:cNvPr>
          <p:cNvSpPr txBox="1"/>
          <p:nvPr/>
        </p:nvSpPr>
        <p:spPr>
          <a:xfrm>
            <a:off x="7760072" y="2301613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" sz="1600" noProof="0" dirty="0"/>
              <a:t>En su décimo día, explorarán una ciudad rica en historia, impresionante arquitectura, excelente vino </a:t>
            </a:r>
            <a:r>
              <a:rPr lang="es-ES" sz="1600" dirty="0"/>
              <a:t>e impresionantes</a:t>
            </a:r>
            <a:r>
              <a:rPr lang="es-ES" sz="1600" noProof="0" dirty="0"/>
              <a:t> vistas sobre el Rio Duero. Desde la </a:t>
            </a:r>
            <a:r>
              <a:rPr lang="es-ES" sz="1600" b="1" noProof="0" dirty="0"/>
              <a:t>librería Lello </a:t>
            </a:r>
            <a:r>
              <a:rPr lang="es-ES" sz="1600" noProof="0" dirty="0"/>
              <a:t>hasta la </a:t>
            </a:r>
            <a:r>
              <a:rPr lang="es-ES" sz="1600" b="1" noProof="0" dirty="0"/>
              <a:t>Torre de los Clérigos, </a:t>
            </a:r>
            <a:r>
              <a:rPr lang="es-ES" sz="1600" noProof="0" dirty="0"/>
              <a:t>pasearán por las calles del antiguo Barrio Judío.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ES" sz="1600" noProof="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" sz="1600" noProof="0" dirty="0"/>
              <a:t>Visitarán la </a:t>
            </a:r>
            <a:r>
              <a:rPr lang="es-ES" sz="1600" b="1" noProof="0" dirty="0"/>
              <a:t>estación de Sao Bento</a:t>
            </a:r>
            <a:r>
              <a:rPr lang="es-ES" sz="1600" noProof="0" dirty="0"/>
              <a:t>, con sus famosos azulejos, pasando por la </a:t>
            </a:r>
            <a:r>
              <a:rPr lang="es-ES" sz="1600" b="1" noProof="0" dirty="0"/>
              <a:t>Catedral</a:t>
            </a:r>
            <a:r>
              <a:rPr lang="es-ES" sz="1600" noProof="0" dirty="0"/>
              <a:t> y finalizando en el icónico </a:t>
            </a:r>
            <a:r>
              <a:rPr lang="es-ES" sz="1600" b="1" noProof="0" dirty="0"/>
              <a:t>Puente de Luis I </a:t>
            </a:r>
            <a:r>
              <a:rPr lang="es-ES" sz="1600" noProof="0" dirty="0"/>
              <a:t>admirando las casas de colores que lo rodean.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 </a:t>
            </a:r>
          </a:p>
        </p:txBody>
      </p:sp>
      <p:pic>
        <p:nvPicPr>
          <p:cNvPr id="10" name="Picture 2" descr="Texto&#10;&#10;Descripción generada automáticamente">
            <a:extLst>
              <a:ext uri="{FF2B5EF4-FFF2-40B4-BE49-F238E27FC236}">
                <a16:creationId xmlns:a16="http://schemas.microsoft.com/office/drawing/2014/main" id="{A817464C-9E26-483F-22E4-32D0F33334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20350" y="126325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21414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10">
            <a:extLst>
              <a:ext uri="{FF2B5EF4-FFF2-40B4-BE49-F238E27FC236}">
                <a16:creationId xmlns:a16="http://schemas.microsoft.com/office/drawing/2014/main" id="{0C27CC7C-3819-FA40-523E-92DF2A8DDD93}"/>
              </a:ext>
            </a:extLst>
          </p:cNvPr>
          <p:cNvSpPr/>
          <p:nvPr/>
        </p:nvSpPr>
        <p:spPr>
          <a:xfrm>
            <a:off x="4752554" y="244348"/>
            <a:ext cx="6870954" cy="1675626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 DÍA PARA DELEITARSE CON LA FRESCURA DEL MAR</a:t>
            </a:r>
          </a:p>
        </p:txBody>
      </p:sp>
      <p:pic>
        <p:nvPicPr>
          <p:cNvPr id="13" name="Imagen 12" descr="Un platillo de comida en la mano&#10;&#10;Descripción generada automáticamente">
            <a:extLst>
              <a:ext uri="{FF2B5EF4-FFF2-40B4-BE49-F238E27FC236}">
                <a16:creationId xmlns:a16="http://schemas.microsoft.com/office/drawing/2014/main" id="{1E566551-5637-E205-B7DD-21500DEAE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r="3" b="18833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7" name="Imagen 6" descr="Imagen que contiene interior, tabla, edificio, comida&#10;&#10;Descripción generada automáticamente">
            <a:extLst>
              <a:ext uri="{FF2B5EF4-FFF2-40B4-BE49-F238E27FC236}">
                <a16:creationId xmlns:a16="http://schemas.microsoft.com/office/drawing/2014/main" id="{E2531827-AFF6-6CBC-B721-B21E95559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98"/>
          <a:stretch/>
        </p:blipFill>
        <p:spPr>
          <a:xfrm>
            <a:off x="0" y="4693679"/>
            <a:ext cx="4187091" cy="2164321"/>
          </a:xfrm>
          <a:prstGeom prst="rect">
            <a:avLst/>
          </a:prstGeom>
        </p:spPr>
      </p:pic>
      <p:pic>
        <p:nvPicPr>
          <p:cNvPr id="11" name="Imagen 10" descr="Vista aérea de una ciudad&#10;&#10;Descripción generada automáticamente">
            <a:extLst>
              <a:ext uri="{FF2B5EF4-FFF2-40B4-BE49-F238E27FC236}">
                <a16:creationId xmlns:a16="http://schemas.microsoft.com/office/drawing/2014/main" id="{D08DAC89-3454-A023-4BD6-A84374F29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r="3" b="3"/>
          <a:stretch/>
        </p:blipFill>
        <p:spPr>
          <a:xfrm>
            <a:off x="0" y="2346839"/>
            <a:ext cx="4187091" cy="216432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2D642A3-1150-8037-E849-760D6B581C03}"/>
              </a:ext>
            </a:extLst>
          </p:cNvPr>
          <p:cNvSpPr txBox="1"/>
          <p:nvPr/>
        </p:nvSpPr>
        <p:spPr>
          <a:xfrm>
            <a:off x="4752554" y="1907661"/>
            <a:ext cx="6870954" cy="41365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/>
            <a:r>
              <a:rPr lang="es-ES" sz="2000" noProof="0" dirty="0"/>
              <a:t>Desde Oporto viajarán hasta Matosinhos, el paraíso Portugués del marisco, donde realizar una experiencia gastronómica única. </a:t>
            </a:r>
          </a:p>
          <a:p>
            <a:pPr algn="ctr"/>
            <a:endParaRPr lang="es-ES" sz="2000" dirty="0"/>
          </a:p>
          <a:p>
            <a:pPr algn="ctr"/>
            <a:r>
              <a:rPr lang="es-ES" sz="2000" noProof="0" dirty="0"/>
              <a:t>Visitarán una conservera artesanal, donde </a:t>
            </a:r>
            <a:r>
              <a:rPr lang="es-ES" sz="2000" dirty="0"/>
              <a:t>aprenderán</a:t>
            </a:r>
            <a:r>
              <a:rPr lang="es-ES" sz="2000" noProof="0" dirty="0"/>
              <a:t> el proceso tradicional y probarán sus delicias en lata.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También </a:t>
            </a:r>
            <a:r>
              <a:rPr lang="en-US" sz="2000" dirty="0" err="1"/>
              <a:t>explorarán</a:t>
            </a:r>
            <a:r>
              <a:rPr lang="en-US" sz="2000" dirty="0"/>
              <a:t> el </a:t>
            </a:r>
            <a:r>
              <a:rPr lang="en-US" sz="2000" dirty="0" err="1"/>
              <a:t>animado</a:t>
            </a:r>
            <a:r>
              <a:rPr lang="en-US" sz="2000" dirty="0"/>
              <a:t> </a:t>
            </a:r>
            <a:r>
              <a:rPr lang="en-US" sz="2000" b="1" dirty="0"/>
              <a:t>Mercado de Matosinhos</a:t>
            </a:r>
            <a:r>
              <a:rPr lang="en-US" sz="2000" dirty="0"/>
              <a:t>, </a:t>
            </a:r>
            <a:r>
              <a:rPr lang="en-US" sz="2000" dirty="0" err="1"/>
              <a:t>repleto</a:t>
            </a:r>
            <a:r>
              <a:rPr lang="en-US" sz="2000" dirty="0"/>
              <a:t> de </a:t>
            </a:r>
            <a:r>
              <a:rPr lang="en-US" sz="2000" dirty="0" err="1"/>
              <a:t>pescaderías</a:t>
            </a:r>
            <a:r>
              <a:rPr lang="en-US" sz="2000" dirty="0"/>
              <a:t> locales </a:t>
            </a:r>
            <a:r>
              <a:rPr lang="en-US" sz="2000" dirty="0" err="1"/>
              <a:t>ofreciendo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producto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frescos. </a:t>
            </a:r>
            <a:r>
              <a:rPr lang="en-US" sz="2000" dirty="0" err="1"/>
              <a:t>Disfruten</a:t>
            </a:r>
            <a:r>
              <a:rPr lang="en-US" sz="2000" dirty="0"/>
              <a:t> de sus </a:t>
            </a:r>
            <a:r>
              <a:rPr lang="en-US" sz="2000" dirty="0" err="1"/>
              <a:t>múltiples</a:t>
            </a:r>
            <a:r>
              <a:rPr lang="en-US" sz="2000" dirty="0"/>
              <a:t> </a:t>
            </a:r>
            <a:r>
              <a:rPr lang="en-US" sz="2000" dirty="0" err="1"/>
              <a:t>paradas</a:t>
            </a:r>
            <a:r>
              <a:rPr lang="en-US" sz="2000" dirty="0"/>
              <a:t> probando </a:t>
            </a:r>
            <a:r>
              <a:rPr lang="en-US" sz="2000" dirty="0" err="1"/>
              <a:t>especialidades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los </a:t>
            </a:r>
            <a:r>
              <a:rPr lang="en-US" sz="2000" dirty="0" err="1"/>
              <a:t>percebes</a:t>
            </a:r>
            <a:r>
              <a:rPr lang="en-US" sz="2000" dirty="0"/>
              <a:t>, camarones, </a:t>
            </a:r>
            <a:r>
              <a:rPr lang="en-US" sz="2000" dirty="0" err="1"/>
              <a:t>mejillones</a:t>
            </a:r>
            <a:r>
              <a:rPr lang="en-US" sz="2000" dirty="0"/>
              <a:t>, </a:t>
            </a:r>
            <a:r>
              <a:rPr lang="en-US" sz="2000" dirty="0" err="1"/>
              <a:t>pescado</a:t>
            </a:r>
            <a:r>
              <a:rPr lang="en-US" sz="2000" dirty="0"/>
              <a:t> </a:t>
            </a:r>
            <a:r>
              <a:rPr lang="en-US" sz="2000" dirty="0" err="1"/>
              <a:t>frito</a:t>
            </a:r>
            <a:r>
              <a:rPr lang="en-US" sz="2000" dirty="0"/>
              <a:t> y </a:t>
            </a:r>
            <a:r>
              <a:rPr lang="en-US" sz="2000" dirty="0" err="1"/>
              <a:t>mariscos</a:t>
            </a:r>
            <a:r>
              <a:rPr lang="en-US" sz="2000" dirty="0"/>
              <a:t> a la parrilla.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Para </a:t>
            </a:r>
            <a:r>
              <a:rPr lang="en-US" sz="2000" dirty="0" err="1"/>
              <a:t>aquellos</a:t>
            </a:r>
            <a:r>
              <a:rPr lang="en-US" sz="2000" dirty="0"/>
              <a:t> que </a:t>
            </a:r>
            <a:r>
              <a:rPr lang="en-US" sz="2000" dirty="0" err="1"/>
              <a:t>quieran</a:t>
            </a:r>
            <a:r>
              <a:rPr lang="en-US" sz="2000" dirty="0"/>
              <a:t> </a:t>
            </a:r>
            <a:r>
              <a:rPr lang="en-US" sz="2000" dirty="0" err="1"/>
              <a:t>poner</a:t>
            </a:r>
            <a:r>
              <a:rPr lang="en-US" sz="2000" dirty="0"/>
              <a:t> a </a:t>
            </a:r>
            <a:r>
              <a:rPr lang="en-US" sz="2000" dirty="0" err="1"/>
              <a:t>prueba</a:t>
            </a:r>
            <a:r>
              <a:rPr lang="en-US" sz="2000" dirty="0"/>
              <a:t> sus </a:t>
            </a:r>
            <a:r>
              <a:rPr lang="en-US" sz="2000" dirty="0" err="1"/>
              <a:t>habilidades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chefs, </a:t>
            </a:r>
            <a:r>
              <a:rPr lang="en-US" sz="2000" dirty="0" err="1"/>
              <a:t>podrán</a:t>
            </a:r>
            <a:r>
              <a:rPr lang="en-US" sz="2000" dirty="0"/>
              <a:t> </a:t>
            </a:r>
            <a:r>
              <a:rPr lang="en-US" sz="2000" dirty="0" err="1"/>
              <a:t>realizar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b="1" dirty="0" err="1"/>
              <a:t>clase</a:t>
            </a:r>
            <a:r>
              <a:rPr lang="en-US" sz="2000" b="1" dirty="0"/>
              <a:t> de </a:t>
            </a:r>
            <a:r>
              <a:rPr lang="en-US" sz="2000" b="1" dirty="0" err="1"/>
              <a:t>cocina</a:t>
            </a:r>
            <a:r>
              <a:rPr lang="en-US" sz="2000" b="1" dirty="0"/>
              <a:t> </a:t>
            </a:r>
            <a:r>
              <a:rPr lang="en-US" sz="2000" dirty="0" err="1"/>
              <a:t>donde</a:t>
            </a:r>
            <a:r>
              <a:rPr lang="en-US" sz="2000" dirty="0"/>
              <a:t> </a:t>
            </a:r>
            <a:r>
              <a:rPr lang="en-US" sz="2000" dirty="0" err="1"/>
              <a:t>aprenderán</a:t>
            </a:r>
            <a:r>
              <a:rPr lang="en-US" sz="2000" dirty="0"/>
              <a:t> a </a:t>
            </a:r>
            <a:r>
              <a:rPr lang="en-US" sz="2000" dirty="0" err="1"/>
              <a:t>perparar</a:t>
            </a:r>
            <a:r>
              <a:rPr lang="en-US" sz="2000" dirty="0"/>
              <a:t> los </a:t>
            </a:r>
            <a:r>
              <a:rPr lang="en-US" sz="2000" dirty="0" err="1"/>
              <a:t>platos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famosos</a:t>
            </a:r>
            <a:r>
              <a:rPr lang="en-US" sz="2000" dirty="0"/>
              <a:t> y </a:t>
            </a:r>
            <a:r>
              <a:rPr lang="en-US" sz="2000" dirty="0" err="1"/>
              <a:t>tradicionales</a:t>
            </a:r>
            <a:r>
              <a:rPr lang="en-US" sz="2000" dirty="0"/>
              <a:t> de la mano de </a:t>
            </a:r>
            <a:r>
              <a:rPr lang="en-US" sz="2000" dirty="0" err="1"/>
              <a:t>nuestro</a:t>
            </a:r>
            <a:r>
              <a:rPr lang="en-US" sz="2000" dirty="0"/>
              <a:t> chef. 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3" name="Picture 2" descr="Texto&#10;&#10;Descripción generada automáticamente">
            <a:extLst>
              <a:ext uri="{FF2B5EF4-FFF2-40B4-BE49-F238E27FC236}">
                <a16:creationId xmlns:a16="http://schemas.microsoft.com/office/drawing/2014/main" id="{4F7243A0-2B0A-714D-0266-6B611979FA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6980" y="5958784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4070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2">
            <a:extLst>
              <a:ext uri="{FF2B5EF4-FFF2-40B4-BE49-F238E27FC236}">
                <a16:creationId xmlns:a16="http://schemas.microsoft.com/office/drawing/2014/main" id="{19FEB4A6-6837-DC33-4E70-74DE69DB475A}"/>
              </a:ext>
            </a:extLst>
          </p:cNvPr>
          <p:cNvSpPr/>
          <p:nvPr/>
        </p:nvSpPr>
        <p:spPr>
          <a:xfrm>
            <a:off x="609245" y="2066095"/>
            <a:ext cx="4426757" cy="2020825"/>
          </a:xfrm>
          <a:prstGeom prst="rect">
            <a:avLst/>
          </a:prstGeom>
        </p:spPr>
        <p:txBody>
          <a:bodyPr vert="horz" lIns="91440" tIns="45720" rIns="91440" bIns="45720" rtlCol="0" anchor="t" anchorCtr="1" compatLnSpc="1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dirty="0"/>
              <a:t>Somos una DMC receptiva donde diseñamos viajes de lujo y a medida en España y Portugal. Para los viajeros más exigentes.</a:t>
            </a:r>
            <a:endParaRPr lang="en-US" sz="2800" i="0" u="none" strike="noStrike" cap="none" spc="0" baseline="0" dirty="0">
              <a:uFillTx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 descr="Niña caminando en un parque&#10;&#10;Descripción generada automáticamente con confianza media">
            <a:extLst>
              <a:ext uri="{FF2B5EF4-FFF2-40B4-BE49-F238E27FC236}">
                <a16:creationId xmlns:a16="http://schemas.microsoft.com/office/drawing/2014/main" id="{3DED22E6-35DE-7A40-6F70-0025D523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r="13799" b="4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n 17" descr="Un grupo de hombres posando para una foto&#10;&#10;Descripción generada automáticamente">
            <a:extLst>
              <a:ext uri="{FF2B5EF4-FFF2-40B4-BE49-F238E27FC236}">
                <a16:creationId xmlns:a16="http://schemas.microsoft.com/office/drawing/2014/main" id="{B61F0E6D-BA27-C24B-9B8B-F8724BC8F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5" b="19695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Imagen 4" descr="Un par de personas en una playa&#10;&#10;Descripción generada automáticamente">
            <a:extLst>
              <a:ext uri="{FF2B5EF4-FFF2-40B4-BE49-F238E27FC236}">
                <a16:creationId xmlns:a16="http://schemas.microsoft.com/office/drawing/2014/main" id="{C15B8207-77BA-6371-8FFB-AFD13DE71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r="5522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Imagen que contiene persona, edificio, hombre, mujer&#10;&#10;Descripción generada automáticamente">
            <a:extLst>
              <a:ext uri="{FF2B5EF4-FFF2-40B4-BE49-F238E27FC236}">
                <a16:creationId xmlns:a16="http://schemas.microsoft.com/office/drawing/2014/main" id="{EA4B42AE-7DEA-F61B-FB53-34E843A21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5" r="2" b="2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9" name="Imagen 8" descr="Un grupo de personas en medio de una ciudad&#10;&#10;Descripción generada automáticamente con confianza media">
            <a:extLst>
              <a:ext uri="{FF2B5EF4-FFF2-40B4-BE49-F238E27FC236}">
                <a16:creationId xmlns:a16="http://schemas.microsoft.com/office/drawing/2014/main" id="{6EC812B1-75A5-B0BF-2B22-2B7121497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6" r="5" b="5004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Un grupo de personas posando delante de una montaña junto al agua&#10;&#10;Descripción generada automáticamente">
            <a:extLst>
              <a:ext uri="{FF2B5EF4-FFF2-40B4-BE49-F238E27FC236}">
                <a16:creationId xmlns:a16="http://schemas.microsoft.com/office/drawing/2014/main" id="{24469B7B-062E-2FAE-956E-0E2DA3D0E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r="2299"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7" name="Picture 2" descr="Texto&#10;&#10;Descripción generada automáticamente">
            <a:extLst>
              <a:ext uri="{FF2B5EF4-FFF2-40B4-BE49-F238E27FC236}">
                <a16:creationId xmlns:a16="http://schemas.microsoft.com/office/drawing/2014/main" id="{08BA84D9-9F6F-0D8B-7886-C79940E4A07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10956" y="235288"/>
            <a:ext cx="3823336" cy="15462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76436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10">
            <a:extLst>
              <a:ext uri="{FF2B5EF4-FFF2-40B4-BE49-F238E27FC236}">
                <a16:creationId xmlns:a16="http://schemas.microsoft.com/office/drawing/2014/main" id="{5A8A96AD-1C87-D1E2-693D-E940AD791E7F}"/>
              </a:ext>
            </a:extLst>
          </p:cNvPr>
          <p:cNvSpPr/>
          <p:nvPr/>
        </p:nvSpPr>
        <p:spPr>
          <a:xfrm>
            <a:off x="710946" y="4794913"/>
            <a:ext cx="3419856" cy="1600200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PORTUGAL EN SU ESENCIA</a:t>
            </a:r>
          </a:p>
        </p:txBody>
      </p:sp>
      <p:pic>
        <p:nvPicPr>
          <p:cNvPr id="10" name="Imagen 9" descr="Playa con vista al mar&#10;&#10;Descripción generada automáticamente">
            <a:extLst>
              <a:ext uri="{FF2B5EF4-FFF2-40B4-BE49-F238E27FC236}">
                <a16:creationId xmlns:a16="http://schemas.microsoft.com/office/drawing/2014/main" id="{905D7360-86CF-1DF8-28A4-3023C975F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" b="-2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12" name="Imagen 11" descr="Casa en medio de una ciudad&#10;&#10;Descripción generada automáticamente">
            <a:extLst>
              <a:ext uri="{FF2B5EF4-FFF2-40B4-BE49-F238E27FC236}">
                <a16:creationId xmlns:a16="http://schemas.microsoft.com/office/drawing/2014/main" id="{A195C1C6-936B-9D4D-8E18-26097C3D2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-1" b="-1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4262DA-B254-A8AC-7E72-E584A45F116E}"/>
              </a:ext>
            </a:extLst>
          </p:cNvPr>
          <p:cNvSpPr txBox="1"/>
          <p:nvPr/>
        </p:nvSpPr>
        <p:spPr>
          <a:xfrm>
            <a:off x="4681728" y="4293658"/>
            <a:ext cx="7191756" cy="260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En el </a:t>
            </a:r>
            <a:r>
              <a:rPr lang="en-US" sz="1600" dirty="0" err="1"/>
              <a:t>camino</a:t>
            </a:r>
            <a:r>
              <a:rPr lang="en-US" sz="1600" dirty="0"/>
              <a:t> entre Oporto a Lisboa </a:t>
            </a:r>
            <a:r>
              <a:rPr lang="en-US" sz="1600" dirty="0" err="1"/>
              <a:t>descubrirán</a:t>
            </a:r>
            <a:r>
              <a:rPr lang="en-US" sz="1600" dirty="0"/>
              <a:t> el </a:t>
            </a:r>
            <a:r>
              <a:rPr lang="en-US" sz="1600" dirty="0" err="1"/>
              <a:t>encanto</a:t>
            </a:r>
            <a:r>
              <a:rPr lang="en-US" sz="1600" dirty="0"/>
              <a:t> y </a:t>
            </a:r>
            <a:r>
              <a:rPr lang="en-US" sz="1600" dirty="0" err="1"/>
              <a:t>algunas</a:t>
            </a:r>
            <a:r>
              <a:rPr lang="en-US" sz="1600" dirty="0"/>
              <a:t> de las </a:t>
            </a:r>
            <a:r>
              <a:rPr lang="en-US" sz="1600" dirty="0" err="1"/>
              <a:t>joyas</a:t>
            </a:r>
            <a:r>
              <a:rPr lang="en-US" sz="1600" dirty="0"/>
              <a:t> </a:t>
            </a:r>
            <a:r>
              <a:rPr lang="en-US" sz="1600" dirty="0" err="1"/>
              <a:t>ocultas</a:t>
            </a:r>
            <a:r>
              <a:rPr lang="en-US" sz="1600" dirty="0"/>
              <a:t> de Portugal. </a:t>
            </a:r>
          </a:p>
          <a:p>
            <a:pPr algn="ctr">
              <a:lnSpc>
                <a:spcPct val="90000"/>
              </a:lnSpc>
            </a:pPr>
            <a:endParaRPr lang="en-US" sz="1600" dirty="0"/>
          </a:p>
          <a:p>
            <a:pPr algn="ctr">
              <a:lnSpc>
                <a:spcPct val="90000"/>
              </a:lnSpc>
            </a:pPr>
            <a:r>
              <a:rPr lang="en-US" sz="1600" dirty="0" err="1"/>
              <a:t>Pararán</a:t>
            </a:r>
            <a:r>
              <a:rPr lang="en-US" sz="1600" dirty="0"/>
              <a:t> en </a:t>
            </a:r>
            <a:r>
              <a:rPr lang="en-US" sz="1600" b="1" dirty="0" err="1"/>
              <a:t>Obidos</a:t>
            </a:r>
            <a:r>
              <a:rPr lang="en-US" sz="1600" dirty="0"/>
              <a:t>,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maravillosa</a:t>
            </a:r>
            <a:r>
              <a:rPr lang="en-US" sz="1600" dirty="0"/>
              <a:t> ciudad medieval </a:t>
            </a:r>
            <a:r>
              <a:rPr lang="en-US" sz="1600" dirty="0" err="1"/>
              <a:t>rodeada</a:t>
            </a:r>
            <a:r>
              <a:rPr lang="en-US" sz="1600" dirty="0"/>
              <a:t> de </a:t>
            </a:r>
            <a:r>
              <a:rPr lang="en-US" sz="1600" dirty="0" err="1"/>
              <a:t>murallas</a:t>
            </a:r>
            <a:r>
              <a:rPr lang="en-US" sz="1600" dirty="0"/>
              <a:t>. </a:t>
            </a:r>
            <a:r>
              <a:rPr lang="en-US" sz="1600" dirty="0" err="1"/>
              <a:t>Recorrerán</a:t>
            </a:r>
            <a:r>
              <a:rPr lang="en-US" sz="1600" dirty="0"/>
              <a:t> sus </a:t>
            </a:r>
            <a:r>
              <a:rPr lang="en-US" sz="1600" dirty="0" err="1"/>
              <a:t>calles</a:t>
            </a:r>
            <a:r>
              <a:rPr lang="en-US" sz="1600" dirty="0"/>
              <a:t> </a:t>
            </a:r>
            <a:r>
              <a:rPr lang="en-US" sz="1600" dirty="0" err="1"/>
              <a:t>adoquinadas</a:t>
            </a:r>
            <a:r>
              <a:rPr lang="en-US" sz="1600" dirty="0"/>
              <a:t>, </a:t>
            </a:r>
            <a:r>
              <a:rPr lang="en-US" sz="1600" dirty="0" err="1"/>
              <a:t>donde</a:t>
            </a:r>
            <a:r>
              <a:rPr lang="en-US" sz="1600" dirty="0"/>
              <a:t> </a:t>
            </a:r>
            <a:r>
              <a:rPr lang="en-US" sz="1600" dirty="0" err="1"/>
              <a:t>sentirán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hubieran</a:t>
            </a:r>
            <a:r>
              <a:rPr lang="en-US" sz="1600" dirty="0"/>
              <a:t> </a:t>
            </a:r>
            <a:r>
              <a:rPr lang="en-US" sz="1600" dirty="0" err="1"/>
              <a:t>retrocedido</a:t>
            </a:r>
            <a:r>
              <a:rPr lang="en-US" sz="1600" dirty="0"/>
              <a:t> en el </a:t>
            </a:r>
            <a:r>
              <a:rPr lang="en-US" sz="1600" dirty="0" err="1"/>
              <a:t>tiempo</a:t>
            </a:r>
            <a:r>
              <a:rPr lang="en-US" sz="1600" dirty="0"/>
              <a:t>.</a:t>
            </a: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ctr">
              <a:lnSpc>
                <a:spcPct val="90000"/>
              </a:lnSpc>
            </a:pPr>
            <a:r>
              <a:rPr lang="en-US" sz="1600" dirty="0" err="1"/>
              <a:t>Continuarán</a:t>
            </a:r>
            <a:r>
              <a:rPr lang="en-US" sz="1600" dirty="0"/>
              <a:t> a </a:t>
            </a:r>
            <a:r>
              <a:rPr lang="en-US" sz="1600" b="1" dirty="0"/>
              <a:t>Nazaré</a:t>
            </a:r>
            <a:r>
              <a:rPr lang="en-US" sz="1600" dirty="0"/>
              <a:t>, el pueblo </a:t>
            </a:r>
            <a:r>
              <a:rPr lang="en-US" sz="1600" dirty="0" err="1"/>
              <a:t>pesquero</a:t>
            </a:r>
            <a:r>
              <a:rPr lang="en-US" sz="1600" dirty="0"/>
              <a:t>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famoso</a:t>
            </a:r>
            <a:r>
              <a:rPr lang="en-US" sz="1600" dirty="0"/>
              <a:t> por sus  </a:t>
            </a:r>
            <a:r>
              <a:rPr lang="en-US" sz="1600" dirty="0" err="1"/>
              <a:t>gigantes</a:t>
            </a:r>
            <a:r>
              <a:rPr lang="en-US" sz="1600" dirty="0"/>
              <a:t> olas del Atlántico y un </a:t>
            </a:r>
            <a:r>
              <a:rPr lang="en-US" sz="1600" dirty="0" err="1"/>
              <a:t>patrimonio</a:t>
            </a:r>
            <a:r>
              <a:rPr lang="en-US" sz="1600" dirty="0"/>
              <a:t> </a:t>
            </a:r>
            <a:r>
              <a:rPr lang="en-US" sz="1600" dirty="0" err="1"/>
              <a:t>marítimo</a:t>
            </a:r>
            <a:r>
              <a:rPr lang="en-US" sz="1600" dirty="0"/>
              <a:t> </a:t>
            </a:r>
            <a:r>
              <a:rPr lang="en-US" sz="1600" dirty="0" err="1"/>
              <a:t>único</a:t>
            </a:r>
            <a:r>
              <a:rPr lang="en-US" sz="1600" dirty="0"/>
              <a:t>.</a:t>
            </a: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ctr">
              <a:lnSpc>
                <a:spcPct val="90000"/>
              </a:lnSpc>
            </a:pPr>
            <a:r>
              <a:rPr lang="en-US" sz="1600" dirty="0"/>
              <a:t>Este </a:t>
            </a:r>
            <a:r>
              <a:rPr lang="en-US" sz="1600" dirty="0" err="1"/>
              <a:t>trayecto</a:t>
            </a:r>
            <a:r>
              <a:rPr lang="en-US" sz="1600" dirty="0"/>
              <a:t> les </a:t>
            </a:r>
            <a:r>
              <a:rPr lang="en-US" sz="1600" dirty="0" err="1"/>
              <a:t>ofrecerá</a:t>
            </a:r>
            <a:r>
              <a:rPr lang="en-US" sz="1600" dirty="0"/>
              <a:t> la perfecta vision de la </a:t>
            </a:r>
            <a:r>
              <a:rPr lang="en-US" sz="1600" dirty="0" err="1"/>
              <a:t>auténtica</a:t>
            </a:r>
            <a:r>
              <a:rPr lang="en-US" sz="1600" dirty="0"/>
              <a:t> vida Portuguesa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allá</a:t>
            </a:r>
            <a:r>
              <a:rPr lang="en-US" sz="1600" dirty="0"/>
              <a:t> de las </a:t>
            </a:r>
            <a:r>
              <a:rPr lang="en-US" sz="1600" dirty="0" err="1"/>
              <a:t>ciudades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13" name="Picture 2" descr="Texto&#10;&#10;Descripción generada automáticamente">
            <a:extLst>
              <a:ext uri="{FF2B5EF4-FFF2-40B4-BE49-F238E27FC236}">
                <a16:creationId xmlns:a16="http://schemas.microsoft.com/office/drawing/2014/main" id="{D450D66B-89E5-817B-C0CD-D6F54E03B5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2979" y="277322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02697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10">
            <a:extLst>
              <a:ext uri="{FF2B5EF4-FFF2-40B4-BE49-F238E27FC236}">
                <a16:creationId xmlns:a16="http://schemas.microsoft.com/office/drawing/2014/main" id="{AE268EDA-8CED-FAFD-A4AB-23963589A195}"/>
              </a:ext>
            </a:extLst>
          </p:cNvPr>
          <p:cNvSpPr/>
          <p:nvPr/>
        </p:nvSpPr>
        <p:spPr>
          <a:xfrm>
            <a:off x="4004484" y="609601"/>
            <a:ext cx="4267200" cy="13514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PROFUNDIZANDO EN LA HISTORIA, BELLEZA Y ENCANTO DE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LISBOA</a:t>
            </a:r>
            <a:endParaRPr lang="en-US" sz="2800" b="1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n 8" descr="Edificio en frente de una iglesia&#10;&#10;Descripción generada automáticamente">
            <a:extLst>
              <a:ext uri="{FF2B5EF4-FFF2-40B4-BE49-F238E27FC236}">
                <a16:creationId xmlns:a16="http://schemas.microsoft.com/office/drawing/2014/main" id="{300E051C-A877-3F22-8D01-72CDA46D2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0" r="34219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691101C-BA89-092F-6EA3-C0D14B3B446D}"/>
              </a:ext>
            </a:extLst>
          </p:cNvPr>
          <p:cNvSpPr txBox="1"/>
          <p:nvPr/>
        </p:nvSpPr>
        <p:spPr>
          <a:xfrm>
            <a:off x="4198966" y="2147357"/>
            <a:ext cx="3810000" cy="41010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 día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siguiente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disfrutarán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un día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completo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descubriendo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Lisboa. Primero se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dirigirán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Belem,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donde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era de los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descubrimientos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Portuguesa cobra vida.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Visitarán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el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majestuoso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Monasterio de los Jerónimos,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obra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maestra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manuelina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 honor a Vasco da Gama, y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admirarán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histórica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Torre de Belem,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patrimonio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UNESCO que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protegió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 el passado la costa de Lisboa.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Continuarán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descubriendo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las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encantadoras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calles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Alfama, Chiado y Baixa.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Caminarán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por los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coloridos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callejones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visitarán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el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Castillo de San Jorge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disfrutar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las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impresionantes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vistas y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finalizarán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en el gran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Arco da Rua Augusta.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Imagen 6" descr="Personas caminando por la acera de una ciudad&#10;&#10;Descripción generada automáticamente">
            <a:extLst>
              <a:ext uri="{FF2B5EF4-FFF2-40B4-BE49-F238E27FC236}">
                <a16:creationId xmlns:a16="http://schemas.microsoft.com/office/drawing/2014/main" id="{C4007FE8-F376-15B9-4999-4B5310D77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r="8691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pic>
        <p:nvPicPr>
          <p:cNvPr id="10" name="Picture 2" descr="Texto&#10;&#10;Descripción generada automáticamente">
            <a:extLst>
              <a:ext uri="{FF2B5EF4-FFF2-40B4-BE49-F238E27FC236}">
                <a16:creationId xmlns:a16="http://schemas.microsoft.com/office/drawing/2014/main" id="{4F13381D-96E6-6328-876D-165888731E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15575" y="212050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59111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10">
            <a:extLst>
              <a:ext uri="{FF2B5EF4-FFF2-40B4-BE49-F238E27FC236}">
                <a16:creationId xmlns:a16="http://schemas.microsoft.com/office/drawing/2014/main" id="{E6E36CF0-5890-9AF4-2A49-A69EDB62A31B}"/>
              </a:ext>
            </a:extLst>
          </p:cNvPr>
          <p:cNvSpPr/>
          <p:nvPr/>
        </p:nvSpPr>
        <p:spPr>
          <a:xfrm>
            <a:off x="149587" y="1072543"/>
            <a:ext cx="5541114" cy="1069627"/>
          </a:xfrm>
          <a:prstGeom prst="rect">
            <a:avLst/>
          </a:prstGeom>
        </p:spPr>
        <p:txBody>
          <a:bodyPr vert="horz" lIns="91440" tIns="45720" rIns="91440" bIns="45720" rtlCol="0" anchor="b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SABORES Y COSTUMBRES: DESCUBRE LA AUTENTICIDAD LOCAL</a:t>
            </a:r>
            <a:endParaRPr lang="en-US" sz="2400" b="1" i="0" u="none" strike="noStrike" kern="1200" cap="none" spc="0" baseline="0" dirty="0">
              <a:solidFill>
                <a:schemeClr val="tx1"/>
              </a:solidFill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31F918-FEF5-E546-BB9A-7B9B7777B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012" y="2310785"/>
            <a:ext cx="4956264" cy="44740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s-ES" sz="1800" dirty="0"/>
              <a:t>P</a:t>
            </a:r>
            <a:r>
              <a:rPr lang="es-ES" sz="1800" noProof="0" dirty="0"/>
              <a:t>repárense para un día entre delicias en los </a:t>
            </a:r>
            <a:r>
              <a:rPr lang="es-ES" sz="1800" b="1" noProof="0" dirty="0"/>
              <a:t>bares y tabernas favoritos de los Lisboetas</a:t>
            </a:r>
            <a:r>
              <a:rPr lang="es-ES" sz="1800" noProof="0" dirty="0"/>
              <a:t>, donde los locales disfrutan a diario de la mejor gastronomía lejos de las masas. Explorarán el encanto de los recónditos barrios probando el auténtico sabor Portugués. Desde platos icónicos a delicias únicas.</a:t>
            </a:r>
          </a:p>
          <a:p>
            <a:pPr marL="0" indent="0" algn="ctr">
              <a:buNone/>
            </a:pPr>
            <a:endParaRPr lang="es-ES" sz="1800" dirty="0"/>
          </a:p>
          <a:p>
            <a:pPr marL="0" indent="0" algn="ctr">
              <a:buNone/>
            </a:pPr>
            <a:r>
              <a:rPr lang="es-ES" sz="1800" dirty="0"/>
              <a:t>En el camino, nuestro experto local dará vida a </a:t>
            </a:r>
            <a:r>
              <a:rPr lang="es-ES" sz="1800" b="1" dirty="0"/>
              <a:t>la rica historia y cultura de Lisboa</a:t>
            </a:r>
            <a:r>
              <a:rPr lang="es-ES" sz="1800" dirty="0"/>
              <a:t>, la arquitectura de la ciudad, y las raíces de las tradiciones detrás de la comida.</a:t>
            </a:r>
            <a:endParaRPr lang="es-ES" sz="1800" noProof="0" dirty="0"/>
          </a:p>
        </p:txBody>
      </p:sp>
      <p:pic>
        <p:nvPicPr>
          <p:cNvPr id="10" name="Imagen 9" descr="Personas en un restaurante&#10;&#10;Descripción generada automáticamente">
            <a:extLst>
              <a:ext uri="{FF2B5EF4-FFF2-40B4-BE49-F238E27FC236}">
                <a16:creationId xmlns:a16="http://schemas.microsoft.com/office/drawing/2014/main" id="{488BC239-4C7F-1628-06FC-B00CC3F5A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10869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8" name="Imagen 7" descr="Personas comiendo en una mesa&#10;&#10;Descripción generada automáticamente con confianza media">
            <a:extLst>
              <a:ext uri="{FF2B5EF4-FFF2-40B4-BE49-F238E27FC236}">
                <a16:creationId xmlns:a16="http://schemas.microsoft.com/office/drawing/2014/main" id="{DF6F051E-F812-DCC2-8CA8-490736FAD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r="11726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Imagen 5" descr="Un pan encima de una superficie&#10;&#10;Descripción generada automáticamente con confianza media">
            <a:extLst>
              <a:ext uri="{FF2B5EF4-FFF2-40B4-BE49-F238E27FC236}">
                <a16:creationId xmlns:a16="http://schemas.microsoft.com/office/drawing/2014/main" id="{F5B3408B-9E6C-0A89-306C-FB5B142BB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r="1116" b="-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11" name="Picture 2" descr="Texto&#10;&#10;Descripción generada automáticamente">
            <a:extLst>
              <a:ext uri="{FF2B5EF4-FFF2-40B4-BE49-F238E27FC236}">
                <a16:creationId xmlns:a16="http://schemas.microsoft.com/office/drawing/2014/main" id="{2AB1B190-39E4-3372-BE9A-D346872CB8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2012" y="202402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54621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atardecer en un barco en el agua&#10;&#10;Descripción generada automáticamente">
            <a:extLst>
              <a:ext uri="{FF2B5EF4-FFF2-40B4-BE49-F238E27FC236}">
                <a16:creationId xmlns:a16="http://schemas.microsoft.com/office/drawing/2014/main" id="{86A77341-B41C-E7E7-0F43-AF02F2A50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157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ángulo 10">
            <a:extLst>
              <a:ext uri="{FF2B5EF4-FFF2-40B4-BE49-F238E27FC236}">
                <a16:creationId xmlns:a16="http://schemas.microsoft.com/office/drawing/2014/main" id="{38C70B2E-4983-3A6D-AFCA-E51DC8D9631F}"/>
              </a:ext>
            </a:extLst>
          </p:cNvPr>
          <p:cNvSpPr/>
          <p:nvPr/>
        </p:nvSpPr>
        <p:spPr>
          <a:xfrm>
            <a:off x="7715322" y="534288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latin typeface="+mj-lt"/>
                <a:ea typeface="+mj-ea"/>
                <a:cs typeface="+mj-cs"/>
              </a:rPr>
              <a:t>UN MÁGICO ATARDECER</a:t>
            </a:r>
            <a:endParaRPr lang="en-US" sz="32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F632E79E-575C-DBE9-848D-CF0D7D69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0"/>
            <a:ext cx="4300726" cy="352768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s-ES" sz="1600" dirty="0"/>
              <a:t>Al atardecer, subirán a bordo de un </a:t>
            </a:r>
            <a:r>
              <a:rPr lang="es-ES" sz="1600" b="1" dirty="0"/>
              <a:t>velero</a:t>
            </a:r>
            <a:r>
              <a:rPr lang="es-ES" sz="1600" dirty="0"/>
              <a:t> para disfrutar de una inolvidable travesía al atardecer por el río Tajo, donde descubrirán Lisboa, desde una nueva perspectiva.</a:t>
            </a:r>
          </a:p>
          <a:p>
            <a:pPr marL="0" indent="0" algn="ctr">
              <a:buNone/>
            </a:pPr>
            <a:r>
              <a:rPr lang="es-ES" sz="1600" dirty="0"/>
              <a:t> Navegarán junto a los monumentos más icónicos de Lisboa como el imponente Monumento a los Descubrimientos, el majestuoso Puente 25 de Abril y el magnífico Cristo Rey, que vigila la ciudad.</a:t>
            </a:r>
          </a:p>
          <a:p>
            <a:pPr marL="0" indent="0" algn="ctr">
              <a:buNone/>
            </a:pPr>
            <a:br>
              <a:rPr lang="es-ES" sz="1600" dirty="0"/>
            </a:br>
            <a:r>
              <a:rPr lang="es-ES" sz="1600" dirty="0"/>
              <a:t>Con los tonos dorados del atardecer reflejándose en el agua, esta experiencia de es la forma perfecta de disfrutar de la belleza y el encanto de Lisboa desde el mejor asiento de la ciudad: la cubierta de un velero.</a:t>
            </a:r>
          </a:p>
        </p:txBody>
      </p:sp>
      <p:pic>
        <p:nvPicPr>
          <p:cNvPr id="8" name="Picture 2" descr="Texto&#10;&#10;Descripción generada automáticamente">
            <a:extLst>
              <a:ext uri="{FF2B5EF4-FFF2-40B4-BE49-F238E27FC236}">
                <a16:creationId xmlns:a16="http://schemas.microsoft.com/office/drawing/2014/main" id="{790A6EFB-A3E4-7B43-5D8C-0F7985F8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2012" y="202402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92666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861AF017-741B-4CC0-B7C2-C9B94E5B8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FC9E5C3-B8DC-4532-8C1F-4D5331C6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863975" y="-12"/>
            <a:ext cx="8328026" cy="685799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ángulo 10">
            <a:extLst>
              <a:ext uri="{FF2B5EF4-FFF2-40B4-BE49-F238E27FC236}">
                <a16:creationId xmlns:a16="http://schemas.microsoft.com/office/drawing/2014/main" id="{8AD4F096-65B8-67A8-C14D-89AED95EC217}"/>
              </a:ext>
            </a:extLst>
          </p:cNvPr>
          <p:cNvSpPr/>
          <p:nvPr/>
        </p:nvSpPr>
        <p:spPr>
          <a:xfrm>
            <a:off x="6537207" y="794805"/>
            <a:ext cx="5165535" cy="911296"/>
          </a:xfrm>
          <a:prstGeom prst="rect">
            <a:avLst/>
          </a:prstGeom>
        </p:spPr>
        <p:txBody>
          <a:bodyPr vert="horz" lIns="91440" tIns="45720" rIns="91440" bIns="45720" rtlCol="0" anchor="t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LAS MARAVILLAS EN LOS ALREDEDORES DE LISBOA</a:t>
            </a:r>
            <a:endParaRPr lang="en-US" sz="2800" b="1" i="0" u="none" strike="noStrike" kern="1200" cap="none" spc="0" baseline="0" dirty="0">
              <a:solidFill>
                <a:schemeClr val="tx1"/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n 6" descr="Vista de una ciudad desde lo alto de un castillo&#10;&#10;Descripción generada automáticamente">
            <a:extLst>
              <a:ext uri="{FF2B5EF4-FFF2-40B4-BE49-F238E27FC236}">
                <a16:creationId xmlns:a16="http://schemas.microsoft.com/office/drawing/2014/main" id="{996041C4-4FC4-ECEA-9259-EE6D4E79C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0"/>
          <a:stretch/>
        </p:blipFill>
        <p:spPr>
          <a:xfrm>
            <a:off x="550862" y="551479"/>
            <a:ext cx="5256213" cy="2790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Imagen 8" descr="Vista desde lo alto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BDDB4B83-536A-0E32-5639-6C1F0E2ED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9" b="4355"/>
          <a:stretch/>
        </p:blipFill>
        <p:spPr>
          <a:xfrm>
            <a:off x="550862" y="3518725"/>
            <a:ext cx="5256000" cy="2790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DC46518C-986B-2E6B-45F8-9E9A0543A2AA}"/>
              </a:ext>
            </a:extLst>
          </p:cNvPr>
          <p:cNvSpPr txBox="1">
            <a:spLocks/>
          </p:cNvSpPr>
          <p:nvPr/>
        </p:nvSpPr>
        <p:spPr>
          <a:xfrm>
            <a:off x="6969611" y="1803988"/>
            <a:ext cx="4300726" cy="4259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dirty="0"/>
              <a:t>Encuentra la magia de </a:t>
            </a:r>
            <a:r>
              <a:rPr lang="es-ES" sz="1600" b="1" dirty="0"/>
              <a:t>Sintra</a:t>
            </a:r>
            <a:r>
              <a:rPr lang="es-ES" sz="1600" dirty="0"/>
              <a:t>, un pueblo repleto de palacios, jardines y un encanto místico. Se adentrarán en un mundo de realeza y romance en el </a:t>
            </a:r>
            <a:r>
              <a:rPr lang="es-ES" sz="1600" b="1" dirty="0"/>
              <a:t>Palacio da Pena</a:t>
            </a:r>
            <a:r>
              <a:rPr lang="es-ES" sz="1600" dirty="0"/>
              <a:t>, un impresionante refugio en la cima de una colina, rodeado de frondosos bosques y con una arquitectura de cuento de hadas.</a:t>
            </a:r>
          </a:p>
          <a:p>
            <a:pPr marL="0" indent="0" algn="ctr">
              <a:buNone/>
            </a:pPr>
            <a:br>
              <a:rPr lang="es-ES" sz="1600" dirty="0"/>
            </a:br>
            <a:r>
              <a:rPr lang="es-ES" sz="1600" dirty="0"/>
              <a:t>Se detendrán en </a:t>
            </a:r>
            <a:r>
              <a:rPr lang="es-ES" sz="1600" b="1" dirty="0"/>
              <a:t>Cabo da Roca</a:t>
            </a:r>
            <a:r>
              <a:rPr lang="es-ES" sz="1600" dirty="0"/>
              <a:t>, el punto más occidental de Europa, donde imponentes acantilados se encuentran con el océano Atlántico.</a:t>
            </a:r>
          </a:p>
          <a:p>
            <a:pPr marL="0" indent="0" algn="ctr">
              <a:buNone/>
            </a:pPr>
            <a:br>
              <a:rPr lang="es-ES" sz="1600" dirty="0"/>
            </a:br>
            <a:r>
              <a:rPr lang="es-ES" sz="1600" dirty="0"/>
              <a:t>Continuarán a lo largo de la </a:t>
            </a:r>
            <a:r>
              <a:rPr lang="es-ES" sz="1600" b="1" dirty="0"/>
              <a:t>costa de Lisboa </a:t>
            </a:r>
            <a:r>
              <a:rPr lang="es-ES" sz="1600" dirty="0"/>
              <a:t>hasta llegar a la elegante localidad costera de </a:t>
            </a:r>
            <a:r>
              <a:rPr lang="es-ES" sz="1600" b="1" dirty="0" err="1"/>
              <a:t>Cascais</a:t>
            </a:r>
            <a:r>
              <a:rPr lang="es-ES" sz="1600" dirty="0"/>
              <a:t>, conocida por sus encantadoras calles, playas doradas y vibrante vida local.</a:t>
            </a:r>
            <a:endParaRPr lang="en-US" sz="1800" dirty="0"/>
          </a:p>
        </p:txBody>
      </p:sp>
      <p:pic>
        <p:nvPicPr>
          <p:cNvPr id="13" name="Picture 2" descr="Texto&#10;&#10;Descripción generada automáticamente">
            <a:extLst>
              <a:ext uri="{FF2B5EF4-FFF2-40B4-BE49-F238E27FC236}">
                <a16:creationId xmlns:a16="http://schemas.microsoft.com/office/drawing/2014/main" id="{B65DF54E-B336-5046-34FD-9DADD8BA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2012" y="202402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92572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1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10">
            <a:extLst>
              <a:ext uri="{FF2B5EF4-FFF2-40B4-BE49-F238E27FC236}">
                <a16:creationId xmlns:a16="http://schemas.microsoft.com/office/drawing/2014/main" id="{2809618C-752F-3BAD-11B2-A73DD19B4C13}"/>
              </a:ext>
            </a:extLst>
          </p:cNvPr>
          <p:cNvSpPr/>
          <p:nvPr/>
        </p:nvSpPr>
        <p:spPr>
          <a:xfrm>
            <a:off x="5945558" y="495229"/>
            <a:ext cx="5424556" cy="1600649"/>
          </a:xfrm>
          <a:prstGeom prst="rect">
            <a:avLst/>
          </a:prstGeom>
        </p:spPr>
        <p:txBody>
          <a:bodyPr vert="horz" lIns="91440" tIns="45720" rIns="91440" bIns="45720" rtlCol="0" anchor="b" anchorCtr="1" compatLnSpc="1">
            <a:normAutofit/>
          </a:bodyPr>
          <a:lstStyle/>
          <a:p>
            <a:pPr lvl="1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rPr>
              <a:t>NOCHE DE FADO: DONDE COBRAN VIDA LAS HISTORIAS DE LISBOA</a:t>
            </a:r>
          </a:p>
        </p:txBody>
      </p:sp>
      <p:pic>
        <p:nvPicPr>
          <p:cNvPr id="9" name="Imagen 8" descr="Un grupo de personas en un restaurante&#10;&#10;Descripción generada automáticamente">
            <a:extLst>
              <a:ext uri="{FF2B5EF4-FFF2-40B4-BE49-F238E27FC236}">
                <a16:creationId xmlns:a16="http://schemas.microsoft.com/office/drawing/2014/main" id="{22CE33F0-92BB-49B4-943B-2F8A2AE71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9" b="-2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11" name="Imagen 10" descr="Imagen que contiene persona, techo, hombre, mujer&#10;&#10;Descripción generada automáticamente">
            <a:extLst>
              <a:ext uri="{FF2B5EF4-FFF2-40B4-BE49-F238E27FC236}">
                <a16:creationId xmlns:a16="http://schemas.microsoft.com/office/drawing/2014/main" id="{FF9EF792-1706-8D77-73EA-91C78A92E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149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0374A63-7E20-A9E1-8AFB-361931285435}"/>
              </a:ext>
            </a:extLst>
          </p:cNvPr>
          <p:cNvSpPr txBox="1">
            <a:spLocks/>
          </p:cNvSpPr>
          <p:nvPr/>
        </p:nvSpPr>
        <p:spPr>
          <a:xfrm>
            <a:off x="6315466" y="2354471"/>
            <a:ext cx="5105400" cy="3052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dirty="0"/>
              <a:t>Disfrutarán de su última noche con una cena muy especial, acompañada por el </a:t>
            </a:r>
            <a:r>
              <a:rPr lang="es-ES" sz="1800" b="1" dirty="0"/>
              <a:t>Fado</a:t>
            </a:r>
            <a:r>
              <a:rPr lang="es-ES" sz="1800" dirty="0"/>
              <a:t> tradicional, la emotiva música de Portugal. Nacido en los antiguos barrios de Lisboa, el Fado es una conmovedora mezcla de melodía y emoción que narra historias de amor, anhelo y nostalgia.</a:t>
            </a:r>
          </a:p>
          <a:p>
            <a:pPr marL="0" indent="0" algn="ctr">
              <a:buNone/>
            </a:pPr>
            <a:br>
              <a:rPr lang="es-ES" sz="1800" dirty="0"/>
            </a:br>
            <a:r>
              <a:rPr lang="es-ES" sz="1800" dirty="0"/>
              <a:t>Vivirán una auténtica cena portuguesa en un ambiente íntimo mientras son serenados por excepcionales intérpretes de Fado, creando una velada verdaderamente única e inolvidable</a:t>
            </a:r>
            <a:endParaRPr lang="en-US" dirty="0"/>
          </a:p>
        </p:txBody>
      </p:sp>
      <p:pic>
        <p:nvPicPr>
          <p:cNvPr id="13" name="Picture 2" descr="Texto&#10;&#10;Descripción generada automáticamente">
            <a:extLst>
              <a:ext uri="{FF2B5EF4-FFF2-40B4-BE49-F238E27FC236}">
                <a16:creationId xmlns:a16="http://schemas.microsoft.com/office/drawing/2014/main" id="{DB7A90D3-C00B-D5FC-5CD0-F2321064A5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2012" y="202402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73996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Avión de guerra volando en el cielo&#10;&#10;Descripción generada automáticamente">
            <a:extLst>
              <a:ext uri="{FF2B5EF4-FFF2-40B4-BE49-F238E27FC236}">
                <a16:creationId xmlns:a16="http://schemas.microsoft.com/office/drawing/2014/main" id="{EF411D40-84D9-EA13-A076-B9B79D6E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r="20904"/>
          <a:stretch/>
        </p:blipFill>
        <p:spPr>
          <a:xfrm>
            <a:off x="3465332" y="0"/>
            <a:ext cx="872666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ángulo 11">
            <a:extLst>
              <a:ext uri="{FF2B5EF4-FFF2-40B4-BE49-F238E27FC236}">
                <a16:creationId xmlns:a16="http://schemas.microsoft.com/office/drawing/2014/main" id="{6422E843-371B-4FA5-0E03-652AECA356BD}"/>
              </a:ext>
            </a:extLst>
          </p:cNvPr>
          <p:cNvSpPr/>
          <p:nvPr/>
        </p:nvSpPr>
        <p:spPr>
          <a:xfrm>
            <a:off x="838199" y="1094208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latin typeface="+mj-lt"/>
                <a:ea typeface="+mj-ea"/>
                <a:cs typeface="+mj-cs"/>
              </a:rPr>
              <a:t>SALIDA DESDE </a:t>
            </a:r>
            <a:r>
              <a:rPr lang="en-US" sz="3200" b="1" i="0" u="none" strike="noStrike" cap="none" spc="0" baseline="0" dirty="0">
                <a:uFillTx/>
                <a:latin typeface="+mj-lt"/>
                <a:ea typeface="+mj-ea"/>
                <a:cs typeface="+mj-cs"/>
              </a:rPr>
              <a:t>LISBOA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EFFF1E66-F58A-2557-F1C0-68742D7D9AE3}"/>
              </a:ext>
            </a:extLst>
          </p:cNvPr>
          <p:cNvSpPr txBox="1">
            <a:spLocks/>
          </p:cNvSpPr>
          <p:nvPr/>
        </p:nvSpPr>
        <p:spPr>
          <a:xfrm>
            <a:off x="838199" y="2621834"/>
            <a:ext cx="3822189" cy="2003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dirty="0"/>
              <a:t>Su</a:t>
            </a:r>
            <a:r>
              <a:rPr lang="es-ES" sz="2000" noProof="0" dirty="0"/>
              <a:t> viaje ha llegado a su fin. Hoy uno de nuestros chóferes privados los recogerá para asegurar un último traslado al aeropuerto sin preocupaciones </a:t>
            </a:r>
          </a:p>
          <a:p>
            <a:pPr marL="0"/>
            <a:endParaRPr lang="en-US" sz="2000" dirty="0"/>
          </a:p>
        </p:txBody>
      </p:sp>
      <p:pic>
        <p:nvPicPr>
          <p:cNvPr id="9" name="Picture 2" descr="Texto&#10;&#10;Descripción generada automáticamente">
            <a:extLst>
              <a:ext uri="{FF2B5EF4-FFF2-40B4-BE49-F238E27FC236}">
                <a16:creationId xmlns:a16="http://schemas.microsoft.com/office/drawing/2014/main" id="{DF53439E-6F0C-0AB3-F35F-6F9CF801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2012" y="202402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9854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B6AEDB-BFA7-7F71-3C20-BD109828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8" b="-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615C376-BB40-A7F3-CCC6-A2CED767C2D8}"/>
              </a:ext>
            </a:extLst>
          </p:cNvPr>
          <p:cNvSpPr/>
          <p:nvPr/>
        </p:nvSpPr>
        <p:spPr>
          <a:xfrm>
            <a:off x="7836388" y="1733521"/>
            <a:ext cx="435559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0" u="none" strike="noStrike" cap="none" spc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+mj-lt"/>
                <a:ea typeface="+mj-ea"/>
                <a:cs typeface="+mj-cs"/>
              </a:rPr>
              <a:t>JOYAS OCULTAS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DE</a:t>
            </a:r>
            <a:r>
              <a:rPr lang="en-US" sz="5400" b="1" i="0" u="none" strike="noStrike" cap="none" spc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+mj-lt"/>
                <a:ea typeface="+mj-ea"/>
                <a:cs typeface="+mj-cs"/>
              </a:rPr>
              <a:t> PORTUGAL Y ESPAÑA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icture 2" descr="Texto&#10;&#10;Descripción generada automáticamente">
            <a:extLst>
              <a:ext uri="{FF2B5EF4-FFF2-40B4-BE49-F238E27FC236}">
                <a16:creationId xmlns:a16="http://schemas.microsoft.com/office/drawing/2014/main" id="{1A0C8711-D307-838E-15AB-02B07C2F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20350" y="126325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03445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1">
            <a:extLst>
              <a:ext uri="{FF2B5EF4-FFF2-40B4-BE49-F238E27FC236}">
                <a16:creationId xmlns:a16="http://schemas.microsoft.com/office/drawing/2014/main" id="{A3329613-8831-4432-A62D-24A970EF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3">
            <a:extLst>
              <a:ext uri="{FF2B5EF4-FFF2-40B4-BE49-F238E27FC236}">
                <a16:creationId xmlns:a16="http://schemas.microsoft.com/office/drawing/2014/main" id="{2A4E0407-A637-4681-B905-C53E4216C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9744" y="685799"/>
            <a:ext cx="4232512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11">
            <a:extLst>
              <a:ext uri="{FF2B5EF4-FFF2-40B4-BE49-F238E27FC236}">
                <a16:creationId xmlns:a16="http://schemas.microsoft.com/office/drawing/2014/main" id="{E785ED73-444B-824B-C1E5-65A05D99D074}"/>
              </a:ext>
            </a:extLst>
          </p:cNvPr>
          <p:cNvSpPr/>
          <p:nvPr/>
        </p:nvSpPr>
        <p:spPr>
          <a:xfrm>
            <a:off x="4556272" y="823904"/>
            <a:ext cx="3216128" cy="538172"/>
          </a:xfrm>
          <a:prstGeom prst="rect">
            <a:avLst/>
          </a:prstGeom>
        </p:spPr>
        <p:txBody>
          <a:bodyPr vert="horz" lIns="91440" tIns="45720" rIns="91440" bIns="45720" rtlCol="0" anchor="b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</a:rPr>
              <a:t>ITINERAR</a:t>
            </a:r>
            <a:r>
              <a:rPr lang="en-US" sz="2800" b="1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IO</a:t>
            </a:r>
            <a:endParaRPr lang="en-US" sz="2800" b="1" i="0" u="none" strike="noStrike" kern="1200" cap="none" spc="0" baseline="0" dirty="0">
              <a:solidFill>
                <a:srgbClr val="595959"/>
              </a:solidFill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uadroTexto 5">
            <a:extLst>
              <a:ext uri="{FF2B5EF4-FFF2-40B4-BE49-F238E27FC236}">
                <a16:creationId xmlns:a16="http://schemas.microsoft.com/office/drawing/2014/main" id="{8DB4EC26-A97B-AB82-4079-7B34CEFCB8FB}"/>
              </a:ext>
            </a:extLst>
          </p:cNvPr>
          <p:cNvSpPr txBox="1"/>
          <p:nvPr/>
        </p:nvSpPr>
        <p:spPr>
          <a:xfrm>
            <a:off x="4100064" y="1594780"/>
            <a:ext cx="4112192" cy="4439316"/>
          </a:xfrm>
          <a:prstGeom prst="rect">
            <a:avLst/>
          </a:prstGeom>
        </p:spPr>
        <p:txBody>
          <a:bodyPr vert="horz" lIns="91440" tIns="45720" rIns="91440" bIns="45720" rtlCol="0" anchor="ctr" anchorCtr="0" compatLnSpc="1">
            <a:normAutofit fontScale="92500" lnSpcReduction="10000"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DÍA 1</a:t>
            </a:r>
            <a:r>
              <a:rPr lang="en-US" sz="1400" dirty="0"/>
              <a:t> –</a:t>
            </a:r>
            <a:r>
              <a:rPr lang="en-US" sz="1400" b="0" i="0" u="none" strike="noStrike" cap="none" spc="0" baseline="0" dirty="0">
                <a:uFillTx/>
              </a:rPr>
              <a:t> </a:t>
            </a:r>
            <a:r>
              <a:rPr lang="en-US" sz="1400" b="0" i="0" u="none" strike="noStrike" cap="none" spc="0" baseline="0" dirty="0" err="1">
                <a:uFillTx/>
              </a:rPr>
              <a:t>Bienvenidos</a:t>
            </a:r>
            <a:r>
              <a:rPr lang="en-US" sz="1400" b="0" i="0" u="none" strike="noStrike" cap="none" spc="0" baseline="0" dirty="0">
                <a:uFillTx/>
              </a:rPr>
              <a:t> a </a:t>
            </a:r>
            <a:r>
              <a:rPr lang="en-US" sz="1400" b="0" i="0" u="none" strike="noStrike" cap="none" spc="0" baseline="0" dirty="0" err="1">
                <a:uFillTx/>
              </a:rPr>
              <a:t>España</a:t>
            </a:r>
            <a:r>
              <a:rPr lang="en-US" sz="1400" b="0" i="0" u="none" strike="noStrike" cap="none" spc="0" baseline="0" dirty="0">
                <a:uFillTx/>
              </a:rPr>
              <a:t> – </a:t>
            </a:r>
            <a:r>
              <a:rPr lang="en-US" sz="1400" b="0" i="0" u="none" strike="noStrike" cap="none" spc="0" baseline="0" dirty="0" err="1">
                <a:uFillTx/>
              </a:rPr>
              <a:t>llegada</a:t>
            </a:r>
            <a:r>
              <a:rPr lang="en-US" sz="1400" b="0" i="0" u="none" strike="noStrike" cap="none" spc="0" baseline="0" dirty="0">
                <a:uFillTx/>
              </a:rPr>
              <a:t> a Madrid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/>
              <a:t>              </a:t>
            </a:r>
            <a:r>
              <a:rPr lang="en-US" sz="1400" b="0" i="0" u="none" strike="noStrike" cap="none" spc="0" baseline="0" dirty="0">
                <a:uFillTx/>
              </a:rPr>
              <a:t>- Una </a:t>
            </a:r>
            <a:r>
              <a:rPr lang="en-US" sz="1400" b="0" i="0" u="none" strike="noStrike" cap="none" spc="0" baseline="0" dirty="0" err="1">
                <a:uFillTx/>
              </a:rPr>
              <a:t>noche</a:t>
            </a:r>
            <a:r>
              <a:rPr lang="en-US" sz="1400" b="0" i="0" u="none" strike="noStrike" cap="none" spc="0" baseline="0" dirty="0">
                <a:uFillTx/>
              </a:rPr>
              <a:t> de Flamenco y Tapas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DÍA 2 –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Tour privado del Barrio de los Austrias y el Palacio Real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DÍA 3 –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Tour privado del Paseo del Arte y Museo del Prado</a:t>
            </a:r>
            <a:endParaRPr kumimoji="0" lang="en-US" sz="2000" kern="12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latin typeface="Aptos" panose="02110004020202020204"/>
              <a:ea typeface="+mn-ea"/>
              <a:cs typeface="+mn-cs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>
                <a:solidFill>
                  <a:prstClr val="black"/>
                </a:solidFill>
                <a:latin typeface="Aptos" panose="02110004020202020204"/>
              </a:rPr>
              <a:t>              - Tour de </a:t>
            </a:r>
            <a:r>
              <a:rPr lang="en-US" sz="1400" dirty="0" err="1">
                <a:solidFill>
                  <a:prstClr val="black"/>
                </a:solidFill>
                <a:latin typeface="Aptos" panose="02110004020202020204"/>
              </a:rPr>
              <a:t>Artesanía</a:t>
            </a:r>
            <a:r>
              <a:rPr lang="en-US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DÍA 4 – </a:t>
            </a:r>
            <a:r>
              <a:rPr lang="en-US" sz="1400" i="0" u="none" strike="noStrike" cap="none" spc="0" baseline="0" dirty="0">
                <a:uFillTx/>
              </a:rPr>
              <a:t>Tour </a:t>
            </a:r>
            <a:r>
              <a:rPr lang="en-US" sz="1400" dirty="0"/>
              <a:t>del</a:t>
            </a:r>
            <a:r>
              <a:rPr lang="en-US" sz="1400" i="0" u="none" strike="noStrike" cap="none" spc="0" baseline="0" dirty="0">
                <a:uFillTx/>
              </a:rPr>
              <a:t> Escorial y Segovia de </a:t>
            </a:r>
            <a:r>
              <a:rPr lang="en-US" sz="1400" i="0" u="none" strike="noStrike" cap="none" spc="0" baseline="0" dirty="0" err="1">
                <a:uFillTx/>
              </a:rPr>
              <a:t>camino</a:t>
            </a:r>
            <a:r>
              <a:rPr lang="en-US" sz="1400" i="0" u="none" strike="noStrike" cap="none" spc="0" baseline="0" dirty="0">
                <a:uFillTx/>
              </a:rPr>
              <a:t> a Ribera del Duero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</a:t>
            </a:r>
            <a:r>
              <a:rPr lang="en-US" sz="1400" b="1" dirty="0"/>
              <a:t>ÍA</a:t>
            </a:r>
            <a:r>
              <a:rPr lang="en-US" sz="1400" b="1" i="0" u="none" strike="noStrike" cap="none" spc="0" baseline="0" dirty="0">
                <a:uFillTx/>
              </a:rPr>
              <a:t> 5</a:t>
            </a:r>
            <a:r>
              <a:rPr lang="en-US" sz="1400" i="0" u="none" strike="noStrike" cap="none" spc="0" baseline="0" dirty="0">
                <a:uFillTx/>
              </a:rPr>
              <a:t> – Tour de vino en Ribera del Duero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DÍA 6 </a:t>
            </a:r>
            <a:r>
              <a:rPr lang="en-US" sz="1400" i="0" u="none" strike="noStrike" cap="none" spc="0" baseline="0" dirty="0">
                <a:uFillTx/>
              </a:rPr>
              <a:t>– Parada en Toro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i="0" u="none" strike="noStrike" cap="none" spc="0" baseline="0" dirty="0"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DÍA 7 – </a:t>
            </a:r>
            <a:r>
              <a:rPr lang="en-US" sz="1400" dirty="0" err="1"/>
              <a:t>Bienvenidos</a:t>
            </a:r>
            <a:r>
              <a:rPr lang="en-US" sz="1400" dirty="0"/>
              <a:t> a Portugal</a:t>
            </a:r>
            <a:endParaRPr lang="en-US" sz="1400" i="0" u="none" strike="noStrike" cap="none" spc="0" baseline="0" dirty="0"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>
                <a:solidFill>
                  <a:prstClr val="black"/>
                </a:solidFill>
                <a:latin typeface="Aptos" panose="02110004020202020204"/>
              </a:rPr>
              <a:t>              - Parada en Braganza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Rectángulo 11">
            <a:extLst>
              <a:ext uri="{FF2B5EF4-FFF2-40B4-BE49-F238E27FC236}">
                <a16:creationId xmlns:a16="http://schemas.microsoft.com/office/drawing/2014/main" id="{7422D5F8-9F38-5051-8F7A-BEC40F86059F}"/>
              </a:ext>
            </a:extLst>
          </p:cNvPr>
          <p:cNvSpPr/>
          <p:nvPr/>
        </p:nvSpPr>
        <p:spPr>
          <a:xfrm>
            <a:off x="3804756" y="1192019"/>
            <a:ext cx="1503031" cy="5381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latin typeface="+mj-lt"/>
                <a:ea typeface="+mj-ea"/>
                <a:cs typeface="+mj-cs"/>
              </a:rPr>
              <a:t>MADRID</a:t>
            </a:r>
            <a:endParaRPr lang="en-US" sz="16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ángulo 11">
            <a:extLst>
              <a:ext uri="{FF2B5EF4-FFF2-40B4-BE49-F238E27FC236}">
                <a16:creationId xmlns:a16="http://schemas.microsoft.com/office/drawing/2014/main" id="{317755F9-BFAB-F75C-C10F-E86D359B5BBC}"/>
              </a:ext>
            </a:extLst>
          </p:cNvPr>
          <p:cNvSpPr/>
          <p:nvPr/>
        </p:nvSpPr>
        <p:spPr>
          <a:xfrm>
            <a:off x="3804756" y="3118722"/>
            <a:ext cx="2897797" cy="5381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latin typeface="+mj-lt"/>
                <a:ea typeface="+mj-ea"/>
                <a:cs typeface="+mj-cs"/>
              </a:rPr>
              <a:t>MADRID A VALLADOLID</a:t>
            </a:r>
            <a:endParaRPr lang="en-US" sz="16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ángulo 11">
            <a:extLst>
              <a:ext uri="{FF2B5EF4-FFF2-40B4-BE49-F238E27FC236}">
                <a16:creationId xmlns:a16="http://schemas.microsoft.com/office/drawing/2014/main" id="{BB560BE7-ABED-BD35-12F9-44322E72FAC5}"/>
              </a:ext>
            </a:extLst>
          </p:cNvPr>
          <p:cNvSpPr/>
          <p:nvPr/>
        </p:nvSpPr>
        <p:spPr>
          <a:xfrm>
            <a:off x="3929419" y="4253145"/>
            <a:ext cx="2648470" cy="5381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cap="none" spc="0" baseline="0" dirty="0">
                <a:uFillTx/>
                <a:latin typeface="+mj-lt"/>
                <a:ea typeface="+mj-ea"/>
                <a:cs typeface="+mj-cs"/>
              </a:rPr>
              <a:t>VALLADOLID </a:t>
            </a:r>
            <a:r>
              <a:rPr lang="en-US" sz="1600" b="1" dirty="0">
                <a:latin typeface="+mj-lt"/>
                <a:ea typeface="+mj-ea"/>
                <a:cs typeface="+mj-cs"/>
              </a:rPr>
              <a:t>A</a:t>
            </a:r>
            <a:r>
              <a:rPr lang="en-US" sz="1600" b="1" i="0" u="none" strike="noStrike" cap="none" spc="0" baseline="0" dirty="0">
                <a:uFillTx/>
                <a:latin typeface="+mj-lt"/>
                <a:ea typeface="+mj-ea"/>
                <a:cs typeface="+mj-cs"/>
              </a:rPr>
              <a:t> ZAMORA</a:t>
            </a:r>
          </a:p>
        </p:txBody>
      </p:sp>
      <p:sp>
        <p:nvSpPr>
          <p:cNvPr id="22" name="Rectángulo 11">
            <a:extLst>
              <a:ext uri="{FF2B5EF4-FFF2-40B4-BE49-F238E27FC236}">
                <a16:creationId xmlns:a16="http://schemas.microsoft.com/office/drawing/2014/main" id="{80DB95FD-5C6C-5D13-9D7A-722F7898BBC6}"/>
              </a:ext>
            </a:extLst>
          </p:cNvPr>
          <p:cNvSpPr/>
          <p:nvPr/>
        </p:nvSpPr>
        <p:spPr>
          <a:xfrm>
            <a:off x="3975114" y="4951645"/>
            <a:ext cx="3176200" cy="5381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cap="none" spc="0" baseline="0" dirty="0">
                <a:uFillTx/>
                <a:latin typeface="+mj-lt"/>
                <a:ea typeface="+mj-ea"/>
                <a:cs typeface="+mj-cs"/>
              </a:rPr>
              <a:t>ZAMORA </a:t>
            </a:r>
            <a:r>
              <a:rPr lang="en-US" sz="1600" b="1" dirty="0">
                <a:latin typeface="+mj-lt"/>
                <a:ea typeface="+mj-ea"/>
                <a:cs typeface="+mj-cs"/>
              </a:rPr>
              <a:t>AL VALLE DEL DUERO</a:t>
            </a:r>
            <a:endParaRPr lang="en-US" sz="16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6" name="Imagen 45" descr="Casa en medio de un lago&#10;&#10;Descripción generada automáticamente con confianza media">
            <a:extLst>
              <a:ext uri="{FF2B5EF4-FFF2-40B4-BE49-F238E27FC236}">
                <a16:creationId xmlns:a16="http://schemas.microsoft.com/office/drawing/2014/main" id="{418D5155-1101-E461-6CEE-DA93552EF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9" r="40392"/>
          <a:stretch/>
        </p:blipFill>
        <p:spPr>
          <a:xfrm>
            <a:off x="8839562" y="-20089"/>
            <a:ext cx="3347808" cy="6878088"/>
          </a:xfrm>
          <a:prstGeom prst="rect">
            <a:avLst/>
          </a:prstGeom>
        </p:spPr>
      </p:pic>
      <p:pic>
        <p:nvPicPr>
          <p:cNvPr id="56" name="Imagen 55" descr="Un castillo con una torre&#10;&#10;Descripción generada automáticamente">
            <a:extLst>
              <a:ext uri="{FF2B5EF4-FFF2-40B4-BE49-F238E27FC236}">
                <a16:creationId xmlns:a16="http://schemas.microsoft.com/office/drawing/2014/main" id="{DE8C1C70-B986-ACDF-DC51-2EBB42F33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0" r="20447"/>
          <a:stretch/>
        </p:blipFill>
        <p:spPr>
          <a:xfrm>
            <a:off x="-42671" y="-20090"/>
            <a:ext cx="3455056" cy="68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5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3B7860-4BA6-41EE-4D55-4007BA0B7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1">
            <a:extLst>
              <a:ext uri="{FF2B5EF4-FFF2-40B4-BE49-F238E27FC236}">
                <a16:creationId xmlns:a16="http://schemas.microsoft.com/office/drawing/2014/main" id="{6F11D6AB-9FD3-3F66-B03B-242232765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Una montaña con pasto verde&#10;&#10;Descripción generada automáticamente con confianza media">
            <a:extLst>
              <a:ext uri="{FF2B5EF4-FFF2-40B4-BE49-F238E27FC236}">
                <a16:creationId xmlns:a16="http://schemas.microsoft.com/office/drawing/2014/main" id="{8A884BD8-B91F-336E-FB6F-69590CC5D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r="32296" b="-1"/>
          <a:stretch/>
        </p:blipFill>
        <p:spPr>
          <a:xfrm>
            <a:off x="20" y="10"/>
            <a:ext cx="3350507" cy="6857990"/>
          </a:xfrm>
          <a:prstGeom prst="rect">
            <a:avLst/>
          </a:prstGeom>
        </p:spPr>
      </p:pic>
      <p:sp>
        <p:nvSpPr>
          <p:cNvPr id="48" name="Rectangle 33">
            <a:extLst>
              <a:ext uri="{FF2B5EF4-FFF2-40B4-BE49-F238E27FC236}">
                <a16:creationId xmlns:a16="http://schemas.microsoft.com/office/drawing/2014/main" id="{FB9B03E1-481F-FCE1-4853-6E9045023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9744" y="685799"/>
            <a:ext cx="4232512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11">
            <a:extLst>
              <a:ext uri="{FF2B5EF4-FFF2-40B4-BE49-F238E27FC236}">
                <a16:creationId xmlns:a16="http://schemas.microsoft.com/office/drawing/2014/main" id="{A6BEBCE5-3F40-0C8B-6096-A8B1A1A51C29}"/>
              </a:ext>
            </a:extLst>
          </p:cNvPr>
          <p:cNvSpPr/>
          <p:nvPr/>
        </p:nvSpPr>
        <p:spPr>
          <a:xfrm>
            <a:off x="4555135" y="721971"/>
            <a:ext cx="3216128" cy="538172"/>
          </a:xfrm>
          <a:prstGeom prst="rect">
            <a:avLst/>
          </a:prstGeom>
        </p:spPr>
        <p:txBody>
          <a:bodyPr vert="horz" lIns="91440" tIns="45720" rIns="91440" bIns="45720" rtlCol="0" anchor="b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595959"/>
                </a:solidFill>
                <a:uFillTx/>
                <a:latin typeface="+mj-lt"/>
                <a:ea typeface="+mj-ea"/>
                <a:cs typeface="+mj-cs"/>
              </a:rPr>
              <a:t>ITINERARIO</a:t>
            </a:r>
          </a:p>
        </p:txBody>
      </p:sp>
      <p:pic>
        <p:nvPicPr>
          <p:cNvPr id="6" name="Imagen 5" descr="Una caricatura de una ciudad&#10;&#10;Descripción generada automáticamente">
            <a:extLst>
              <a:ext uri="{FF2B5EF4-FFF2-40B4-BE49-F238E27FC236}">
                <a16:creationId xmlns:a16="http://schemas.microsoft.com/office/drawing/2014/main" id="{4C7494F1-1D54-CAB3-2468-D2D19DEED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6" r="39077"/>
          <a:stretch/>
        </p:blipFill>
        <p:spPr>
          <a:xfrm>
            <a:off x="8838633" y="-2"/>
            <a:ext cx="3353367" cy="6858001"/>
          </a:xfrm>
          <a:prstGeom prst="rect">
            <a:avLst/>
          </a:prstGeom>
        </p:spPr>
      </p:pic>
      <p:sp>
        <p:nvSpPr>
          <p:cNvPr id="12" name="CuadroTexto 5">
            <a:extLst>
              <a:ext uri="{FF2B5EF4-FFF2-40B4-BE49-F238E27FC236}">
                <a16:creationId xmlns:a16="http://schemas.microsoft.com/office/drawing/2014/main" id="{7248CCE6-8086-8065-4732-DC1EF4E5227D}"/>
              </a:ext>
            </a:extLst>
          </p:cNvPr>
          <p:cNvSpPr txBox="1"/>
          <p:nvPr/>
        </p:nvSpPr>
        <p:spPr>
          <a:xfrm>
            <a:off x="4029873" y="1622297"/>
            <a:ext cx="4232513" cy="4773081"/>
          </a:xfrm>
          <a:prstGeom prst="rect">
            <a:avLst/>
          </a:prstGeom>
        </p:spPr>
        <p:txBody>
          <a:bodyPr vert="horz" lIns="91440" tIns="45720" rIns="91440" bIns="45720" rtlCol="0" anchor="ctr" anchorCtr="0" compatLnSpc="1">
            <a:normAutofit fontScale="85000" lnSpcReduction="20000"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DÍA 8</a:t>
            </a:r>
            <a:r>
              <a:rPr lang="en-US" sz="1400" dirty="0"/>
              <a:t> –</a:t>
            </a:r>
            <a:r>
              <a:rPr lang="en-US" sz="1400" b="0" i="0" u="none" strike="noStrike" cap="none" spc="0" baseline="0" dirty="0">
                <a:uFillTx/>
              </a:rPr>
              <a:t> Tour del </a:t>
            </a:r>
            <a:r>
              <a:rPr lang="en-US" sz="1400" dirty="0"/>
              <a:t>V</a:t>
            </a:r>
            <a:r>
              <a:rPr lang="en-US" sz="1400" b="0" i="0" u="none" strike="noStrike" cap="none" spc="0" baseline="0" dirty="0">
                <a:uFillTx/>
              </a:rPr>
              <a:t>alle del Duero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cap="none" spc="0" baseline="0" dirty="0"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cap="none" spc="0" baseline="0" dirty="0"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DÍA </a:t>
            </a:r>
            <a:r>
              <a:rPr lang="en-US" sz="1400" b="1" dirty="0">
                <a:solidFill>
                  <a:prstClr val="black"/>
                </a:solidFill>
                <a:latin typeface="Aptos" panose="02110004020202020204"/>
              </a:rPr>
              <a:t>9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–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Tour monumental del Valle del Duero de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camino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O</a:t>
            </a:r>
            <a:r>
              <a:rPr lang="en-US" sz="1400" dirty="0">
                <a:solidFill>
                  <a:prstClr val="black"/>
                </a:solidFill>
                <a:latin typeface="Aptos" panose="02110004020202020204"/>
              </a:rPr>
              <a:t>p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orto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DÍA 10 –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Tour a pie en la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histórica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ciudad de Oporto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</a:t>
            </a:r>
            <a:r>
              <a:rPr lang="en-US" sz="1400" b="1" dirty="0"/>
              <a:t>ÍA</a:t>
            </a:r>
            <a:r>
              <a:rPr lang="en-US" sz="1400" b="1" i="0" u="none" strike="noStrike" cap="none" spc="0" baseline="0" dirty="0">
                <a:uFillTx/>
              </a:rPr>
              <a:t> 11 – </a:t>
            </a:r>
            <a:r>
              <a:rPr lang="en-US" sz="1400" i="0" u="none" strike="noStrike" cap="none" spc="0" baseline="0" dirty="0" err="1">
                <a:uFillTx/>
              </a:rPr>
              <a:t>Opción</a:t>
            </a:r>
            <a:r>
              <a:rPr lang="en-US" sz="1400" i="0" u="none" strike="noStrike" cap="none" spc="0" baseline="0" dirty="0">
                <a:uFillTx/>
              </a:rPr>
              <a:t> 1: </a:t>
            </a:r>
            <a:r>
              <a:rPr lang="en-US" sz="1400" dirty="0"/>
              <a:t>T</a:t>
            </a:r>
            <a:r>
              <a:rPr lang="en-US" sz="1400" i="0" u="none" strike="noStrike" cap="none" spc="0" baseline="0" dirty="0">
                <a:uFillTx/>
              </a:rPr>
              <a:t>our de </a:t>
            </a:r>
            <a:r>
              <a:rPr lang="en-US" sz="1400" i="0" u="none" strike="noStrike" cap="none" spc="0" baseline="0" dirty="0" err="1">
                <a:uFillTx/>
              </a:rPr>
              <a:t>marisco</a:t>
            </a:r>
            <a:r>
              <a:rPr lang="en-US" sz="1400" i="0" u="none" strike="noStrike" cap="none" spc="0" baseline="0" dirty="0">
                <a:uFillTx/>
              </a:rPr>
              <a:t> en el </a:t>
            </a:r>
            <a:r>
              <a:rPr lang="en-US" sz="1400" i="0" u="none" strike="noStrike" cap="none" spc="0" baseline="0" dirty="0" err="1">
                <a:uFillTx/>
              </a:rPr>
              <a:t>idílico</a:t>
            </a:r>
            <a:r>
              <a:rPr lang="en-US" sz="1400" i="0" u="none" strike="noStrike" cap="none" spc="0" baseline="0" dirty="0">
                <a:uFillTx/>
              </a:rPr>
              <a:t> </a:t>
            </a:r>
            <a:r>
              <a:rPr lang="en-US" sz="1400" i="0" u="none" strike="noStrike" cap="none" spc="0" baseline="0" dirty="0" err="1">
                <a:uFillTx/>
              </a:rPr>
              <a:t>Matosinhos</a:t>
            </a:r>
            <a:r>
              <a:rPr lang="en-US" sz="1400" i="0" u="none" strike="noStrike" cap="none" spc="0" baseline="0" dirty="0">
                <a:uFillTx/>
              </a:rPr>
              <a:t>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/>
              <a:t>                - </a:t>
            </a:r>
            <a:r>
              <a:rPr lang="en-US" sz="1400" dirty="0" err="1"/>
              <a:t>Opción</a:t>
            </a:r>
            <a:r>
              <a:rPr lang="en-US" sz="1400" dirty="0"/>
              <a:t> 2: Tour del Mercado de </a:t>
            </a:r>
            <a:r>
              <a:rPr lang="en-US" sz="1400" dirty="0" err="1"/>
              <a:t>Matoshinos</a:t>
            </a:r>
            <a:r>
              <a:rPr lang="en-US" sz="1400" dirty="0"/>
              <a:t> con </a:t>
            </a:r>
            <a:r>
              <a:rPr lang="en-US" sz="1400" dirty="0" err="1"/>
              <a:t>clase</a:t>
            </a:r>
            <a:r>
              <a:rPr lang="en-US" sz="1400" dirty="0"/>
              <a:t> de </a:t>
            </a:r>
            <a:r>
              <a:rPr lang="en-US" sz="1400" dirty="0" err="1"/>
              <a:t>cocina</a:t>
            </a:r>
            <a:endParaRPr lang="en-US" sz="1400" dirty="0"/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i="0" u="none" strike="noStrike" cap="none" spc="0" baseline="0" dirty="0"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i="0" u="none" strike="noStrike" cap="none" spc="0" baseline="0" dirty="0"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DÍA 12</a:t>
            </a:r>
            <a:r>
              <a:rPr lang="en-US" sz="1400" i="0" u="none" strike="noStrike" cap="none" spc="0" baseline="0" dirty="0">
                <a:uFillTx/>
              </a:rPr>
              <a:t> – </a:t>
            </a:r>
            <a:r>
              <a:rPr lang="en-US" sz="1400" i="0" u="none" strike="noStrike" cap="none" spc="0" baseline="0" dirty="0" err="1">
                <a:uFillTx/>
              </a:rPr>
              <a:t>Obidos</a:t>
            </a:r>
            <a:r>
              <a:rPr lang="en-US" sz="1400" i="0" u="none" strike="noStrike" cap="none" spc="0" baseline="0" dirty="0">
                <a:uFillTx/>
              </a:rPr>
              <a:t> y Nazaré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</a:t>
            </a:r>
            <a:r>
              <a:rPr lang="en-US" sz="1400" b="1" dirty="0"/>
              <a:t>ÍA</a:t>
            </a:r>
            <a:r>
              <a:rPr lang="en-US" sz="1400" b="1" i="0" u="none" strike="noStrike" cap="none" spc="0" baseline="0" dirty="0">
                <a:uFillTx/>
              </a:rPr>
              <a:t> 13 </a:t>
            </a:r>
            <a:r>
              <a:rPr lang="en-US" sz="1400" i="0" u="none" strike="noStrike" cap="none" spc="0" baseline="0" dirty="0">
                <a:uFillTx/>
              </a:rPr>
              <a:t>– Tour de Lisboa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DÍA 14 </a:t>
            </a:r>
            <a:r>
              <a:rPr lang="en-US" sz="1400" i="0" u="none" strike="noStrike" cap="none" spc="0" baseline="0" dirty="0">
                <a:uFillTx/>
              </a:rPr>
              <a:t>–</a:t>
            </a:r>
            <a:r>
              <a:rPr lang="en-US" sz="1400" b="1" i="0" u="none" strike="noStrike" cap="none" spc="0" baseline="0" dirty="0">
                <a:uFillTx/>
              </a:rPr>
              <a:t> </a:t>
            </a:r>
            <a:r>
              <a:rPr lang="en-US" sz="1400" i="0" u="none" strike="noStrike" cap="none" spc="0" baseline="0" dirty="0">
                <a:uFillTx/>
              </a:rPr>
              <a:t>Tour </a:t>
            </a:r>
            <a:r>
              <a:rPr lang="en-US" sz="1400" i="0" u="none" strike="noStrike" cap="none" spc="0" baseline="0" dirty="0" err="1">
                <a:uFillTx/>
              </a:rPr>
              <a:t>gastron</a:t>
            </a:r>
            <a:r>
              <a:rPr lang="en-US" sz="1400" dirty="0" err="1"/>
              <a:t>ómico</a:t>
            </a:r>
            <a:r>
              <a:rPr lang="en-US" sz="1400" i="0" u="none" strike="noStrike" cap="none" spc="0" baseline="0" dirty="0">
                <a:uFillTx/>
              </a:rPr>
              <a:t> y cultural de Lisboa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                </a:t>
            </a:r>
            <a:r>
              <a:rPr lang="en-US" sz="1400" i="0" u="none" strike="noStrike" cap="none" spc="0" baseline="0" dirty="0">
                <a:uFillTx/>
              </a:rPr>
              <a:t> - Paseo en </a:t>
            </a:r>
            <a:r>
              <a:rPr lang="en-US" sz="1400" i="0" u="none" strike="noStrike" cap="none" spc="0" baseline="0" dirty="0" err="1">
                <a:uFillTx/>
              </a:rPr>
              <a:t>velero</a:t>
            </a:r>
            <a:r>
              <a:rPr lang="en-US" sz="1400" i="0" u="none" strike="noStrike" cap="none" spc="0" baseline="0" dirty="0">
                <a:uFillTx/>
              </a:rPr>
              <a:t> al </a:t>
            </a:r>
            <a:r>
              <a:rPr lang="en-US" sz="1400" i="0" u="none" strike="noStrike" cap="none" spc="0" baseline="0" dirty="0" err="1">
                <a:uFillTx/>
              </a:rPr>
              <a:t>atardecer</a:t>
            </a:r>
            <a:endParaRPr lang="en-US" sz="1400" i="0" u="none" strike="noStrike" cap="none" spc="0" baseline="0" dirty="0"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DÍA 15 </a:t>
            </a:r>
            <a:r>
              <a:rPr lang="en-US" sz="1400" i="0" u="none" strike="noStrike" cap="none" spc="0" baseline="0" dirty="0">
                <a:uFillTx/>
              </a:rPr>
              <a:t>-  Tour privado de Sintra y la Costa de Lisboa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                 </a:t>
            </a:r>
            <a:r>
              <a:rPr lang="en-US" sz="1400" i="0" u="none" strike="noStrike" cap="none" spc="0" baseline="0" dirty="0">
                <a:uFillTx/>
              </a:rPr>
              <a:t>- </a:t>
            </a:r>
            <a:r>
              <a:rPr lang="en-US" sz="1400" i="0" u="none" strike="noStrike" cap="none" spc="0" baseline="0" dirty="0" err="1">
                <a:uFillTx/>
              </a:rPr>
              <a:t>Espectáculo</a:t>
            </a:r>
            <a:r>
              <a:rPr lang="en-US" sz="1400" i="0" u="none" strike="noStrike" cap="none" spc="0" baseline="0" dirty="0">
                <a:uFillTx/>
              </a:rPr>
              <a:t> de Fado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cap="none" spc="0" baseline="0" dirty="0">
                <a:uFillTx/>
              </a:rPr>
              <a:t>DÍA 16 </a:t>
            </a:r>
            <a:r>
              <a:rPr lang="en-US" sz="1400" i="0" u="none" strike="noStrike" cap="none" spc="0" baseline="0" dirty="0">
                <a:uFillTx/>
              </a:rPr>
              <a:t>– Salida </a:t>
            </a:r>
            <a:r>
              <a:rPr lang="en-US" sz="1400" i="0" u="none" strike="noStrike" cap="none" spc="0" baseline="0" dirty="0" err="1">
                <a:uFillTx/>
              </a:rPr>
              <a:t>desde</a:t>
            </a:r>
            <a:r>
              <a:rPr lang="en-US" sz="1400" i="0" u="none" strike="noStrike" cap="none" spc="0" baseline="0" dirty="0">
                <a:uFillTx/>
              </a:rPr>
              <a:t> Lisboa</a:t>
            </a: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Rectángulo 11">
            <a:extLst>
              <a:ext uri="{FF2B5EF4-FFF2-40B4-BE49-F238E27FC236}">
                <a16:creationId xmlns:a16="http://schemas.microsoft.com/office/drawing/2014/main" id="{56DE8427-E0B4-8EEC-08DE-04B850473C14}"/>
              </a:ext>
            </a:extLst>
          </p:cNvPr>
          <p:cNvSpPr/>
          <p:nvPr/>
        </p:nvSpPr>
        <p:spPr>
          <a:xfrm>
            <a:off x="3999925" y="1141741"/>
            <a:ext cx="1858537" cy="5381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latin typeface="+mj-lt"/>
                <a:ea typeface="+mj-ea"/>
                <a:cs typeface="+mj-cs"/>
              </a:rPr>
              <a:t>VALLE DEL DUERO</a:t>
            </a:r>
            <a:endParaRPr lang="en-US" sz="16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ángulo 11">
            <a:extLst>
              <a:ext uri="{FF2B5EF4-FFF2-40B4-BE49-F238E27FC236}">
                <a16:creationId xmlns:a16="http://schemas.microsoft.com/office/drawing/2014/main" id="{79741C69-818F-F954-9EFC-E1946BC143CA}"/>
              </a:ext>
            </a:extLst>
          </p:cNvPr>
          <p:cNvSpPr/>
          <p:nvPr/>
        </p:nvSpPr>
        <p:spPr>
          <a:xfrm>
            <a:off x="3929613" y="1753727"/>
            <a:ext cx="2954249" cy="5381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latin typeface="+mj-lt"/>
                <a:ea typeface="+mj-ea"/>
                <a:cs typeface="+mj-cs"/>
              </a:rPr>
              <a:t>VALLE DEL DUERO A OPORTO</a:t>
            </a:r>
            <a:endParaRPr lang="en-US" sz="16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ángulo 11">
            <a:extLst>
              <a:ext uri="{FF2B5EF4-FFF2-40B4-BE49-F238E27FC236}">
                <a16:creationId xmlns:a16="http://schemas.microsoft.com/office/drawing/2014/main" id="{87DB6A60-D4C6-A18D-A6B8-58DBDD71AE88}"/>
              </a:ext>
            </a:extLst>
          </p:cNvPr>
          <p:cNvSpPr/>
          <p:nvPr/>
        </p:nvSpPr>
        <p:spPr>
          <a:xfrm>
            <a:off x="3628227" y="2494100"/>
            <a:ext cx="1767369" cy="5381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latin typeface="+mj-lt"/>
                <a:ea typeface="+mj-ea"/>
                <a:cs typeface="+mj-cs"/>
              </a:rPr>
              <a:t>OPORTO</a:t>
            </a:r>
            <a:endParaRPr lang="en-US" sz="16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ángulo 11">
            <a:extLst>
              <a:ext uri="{FF2B5EF4-FFF2-40B4-BE49-F238E27FC236}">
                <a16:creationId xmlns:a16="http://schemas.microsoft.com/office/drawing/2014/main" id="{2E8198BC-7E35-4BAC-9620-E3C8C9EC3E66}"/>
              </a:ext>
            </a:extLst>
          </p:cNvPr>
          <p:cNvSpPr/>
          <p:nvPr/>
        </p:nvSpPr>
        <p:spPr>
          <a:xfrm>
            <a:off x="3926774" y="3718072"/>
            <a:ext cx="2004841" cy="5381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cap="none" spc="0" baseline="0" dirty="0">
                <a:uFillTx/>
                <a:latin typeface="+mj-lt"/>
                <a:ea typeface="+mj-ea"/>
                <a:cs typeface="+mj-cs"/>
              </a:rPr>
              <a:t>OPORTO A LISBOA</a:t>
            </a:r>
          </a:p>
        </p:txBody>
      </p:sp>
      <p:sp>
        <p:nvSpPr>
          <p:cNvPr id="7" name="Rectángulo 11">
            <a:extLst>
              <a:ext uri="{FF2B5EF4-FFF2-40B4-BE49-F238E27FC236}">
                <a16:creationId xmlns:a16="http://schemas.microsoft.com/office/drawing/2014/main" id="{9F099C5A-1749-E34C-58D1-8A20FC2911A0}"/>
              </a:ext>
            </a:extLst>
          </p:cNvPr>
          <p:cNvSpPr/>
          <p:nvPr/>
        </p:nvSpPr>
        <p:spPr>
          <a:xfrm>
            <a:off x="3565642" y="4298428"/>
            <a:ext cx="1767369" cy="53817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latin typeface="+mj-lt"/>
                <a:ea typeface="+mj-ea"/>
                <a:cs typeface="+mj-cs"/>
              </a:rPr>
              <a:t>LISBOA</a:t>
            </a:r>
            <a:endParaRPr lang="en-US" sz="16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862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Avión volando en el cielo&#10;&#10;Descripción generada automáticamente">
            <a:extLst>
              <a:ext uri="{FF2B5EF4-FFF2-40B4-BE49-F238E27FC236}">
                <a16:creationId xmlns:a16="http://schemas.microsoft.com/office/drawing/2014/main" id="{F54609BC-F7B1-FD1B-47FD-3FCBE7DB6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r="12865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ángulo 11">
            <a:extLst>
              <a:ext uri="{FF2B5EF4-FFF2-40B4-BE49-F238E27FC236}">
                <a16:creationId xmlns:a16="http://schemas.microsoft.com/office/drawing/2014/main" id="{300E0CE5-04EB-6AA1-6A8B-9C1CA2B2179A}"/>
              </a:ext>
            </a:extLst>
          </p:cNvPr>
          <p:cNvSpPr/>
          <p:nvPr/>
        </p:nvSpPr>
        <p:spPr>
          <a:xfrm>
            <a:off x="605164" y="681037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cap="none" spc="0" baseline="0" dirty="0">
                <a:uFillTx/>
                <a:latin typeface="+mj-lt"/>
                <a:ea typeface="+mj-ea"/>
                <a:cs typeface="+mj-cs"/>
              </a:rPr>
              <a:t>LLEGADA A MADRID</a:t>
            </a: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BBFE9A66-78A5-6E7B-3BC2-4F4D566504E5}"/>
              </a:ext>
            </a:extLst>
          </p:cNvPr>
          <p:cNvSpPr txBox="1"/>
          <p:nvPr/>
        </p:nvSpPr>
        <p:spPr>
          <a:xfrm>
            <a:off x="612783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/>
          </a:bodyPr>
          <a:lstStyle/>
          <a:p>
            <a:pPr algn="ctr"/>
            <a:r>
              <a:rPr lang="es-ES" sz="2000" dirty="0"/>
              <a:t>Serán bienvenidos por uno de nuestros </a:t>
            </a:r>
            <a:r>
              <a:rPr lang="es-ES" sz="2000" b="1" dirty="0"/>
              <a:t>chóferes privados</a:t>
            </a:r>
            <a:r>
              <a:rPr lang="es-ES" sz="2000" dirty="0"/>
              <a:t>, quien les estará esperando para recibirles y asegurar un traslado sin inconvenientes hasta su hotel.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Relájense y prepárense para la emocionante aventura que comienza en el corazón de la vibrante capital de España.</a:t>
            </a:r>
          </a:p>
        </p:txBody>
      </p:sp>
      <p:pic>
        <p:nvPicPr>
          <p:cNvPr id="9" name="Picture 2" descr="Texto&#10;&#10;Descripción generada automáticamente">
            <a:extLst>
              <a:ext uri="{FF2B5EF4-FFF2-40B4-BE49-F238E27FC236}">
                <a16:creationId xmlns:a16="http://schemas.microsoft.com/office/drawing/2014/main" id="{06A1CC1D-6938-5118-3765-0B00EFD54B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20350" y="126325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04388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BA4B1C4-77F2-317D-0CB0-213C23136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ángulo 11">
            <a:extLst>
              <a:ext uri="{FF2B5EF4-FFF2-40B4-BE49-F238E27FC236}">
                <a16:creationId xmlns:a16="http://schemas.microsoft.com/office/drawing/2014/main" id="{36529F30-245A-E680-6706-382A05B24AEA}"/>
              </a:ext>
            </a:extLst>
          </p:cNvPr>
          <p:cNvSpPr/>
          <p:nvPr/>
        </p:nvSpPr>
        <p:spPr>
          <a:xfrm>
            <a:off x="7285753" y="803208"/>
            <a:ext cx="4313902" cy="189991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cap="none" spc="0" baseline="0" dirty="0">
                <a:uFillTx/>
                <a:latin typeface="+mj-lt"/>
                <a:ea typeface="+mj-ea"/>
                <a:cs typeface="+mj-cs"/>
              </a:rPr>
              <a:t>INMERSIÓN EN LA CULTURA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8F653EF6-42B5-EC1A-ED62-DA3EFD37D63B}"/>
              </a:ext>
            </a:extLst>
          </p:cNvPr>
          <p:cNvSpPr txBox="1"/>
          <p:nvPr/>
        </p:nvSpPr>
        <p:spPr>
          <a:xfrm>
            <a:off x="7531609" y="2312029"/>
            <a:ext cx="3934967" cy="4419645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 fontScale="92500" lnSpcReduction="10000"/>
          </a:bodyPr>
          <a:lstStyle/>
          <a:p>
            <a:pPr algn="ctr"/>
            <a:r>
              <a:rPr lang="es-ES" sz="2000" dirty="0"/>
              <a:t>Comiencen su aventura viviendo una noche auténtica en el corazón de España: Madrid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Acompañados por su guía local, disfrutarán de un </a:t>
            </a:r>
            <a:r>
              <a:rPr lang="es-ES" sz="2000" b="1" dirty="0"/>
              <a:t>apasionante espectáculo de flamenco </a:t>
            </a:r>
            <a:r>
              <a:rPr lang="es-ES" sz="2000" dirty="0"/>
              <a:t>que los sumergirá en la esencia del arte español. 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Para cerrar la velada, recorrerán los mejores bares de tapas de la ciudad, degustando sabores únicos y experimentando Madrid como verdaderos locales. </a:t>
            </a:r>
            <a:r>
              <a:rPr lang="es-ES" sz="2000" b="1" dirty="0"/>
              <a:t>¡Una noche inolvidable les espera!</a:t>
            </a:r>
          </a:p>
        </p:txBody>
      </p:sp>
      <p:pic>
        <p:nvPicPr>
          <p:cNvPr id="9" name="Picture 2" descr="Texto&#10;&#10;Descripción generada automáticamente">
            <a:extLst>
              <a:ext uri="{FF2B5EF4-FFF2-40B4-BE49-F238E27FC236}">
                <a16:creationId xmlns:a16="http://schemas.microsoft.com/office/drawing/2014/main" id="{CD4AF450-B79A-0BB7-CE04-393DCD387E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20350" y="126325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40515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castillo en un parque&#10;&#10;Descripción generada automáticamente con confianza media">
            <a:extLst>
              <a:ext uri="{FF2B5EF4-FFF2-40B4-BE49-F238E27FC236}">
                <a16:creationId xmlns:a16="http://schemas.microsoft.com/office/drawing/2014/main" id="{A19E02B5-9903-DD8B-C7B2-E80E194E0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ángulo 12">
            <a:extLst>
              <a:ext uri="{FF2B5EF4-FFF2-40B4-BE49-F238E27FC236}">
                <a16:creationId xmlns:a16="http://schemas.microsoft.com/office/drawing/2014/main" id="{C22E8F41-BE57-05EA-8ABB-1F477D52CA6A}"/>
              </a:ext>
            </a:extLst>
          </p:cNvPr>
          <p:cNvSpPr/>
          <p:nvPr/>
        </p:nvSpPr>
        <p:spPr>
          <a:xfrm>
            <a:off x="117984" y="941635"/>
            <a:ext cx="4542401" cy="1899912"/>
          </a:xfrm>
          <a:prstGeom prst="rect">
            <a:avLst/>
          </a:prstGeom>
        </p:spPr>
        <p:txBody>
          <a:bodyPr vert="horz" lIns="91440" tIns="45720" rIns="91440" bIns="45720" rtlCol="0" anchor="ctr" anchorCtr="1" compatLnSpc="1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dirty="0"/>
              <a:t>DESCUBRAN EL ALMA HISTÓRICA DE ESPAÑA</a:t>
            </a:r>
            <a:endParaRPr lang="en-US" sz="2800" b="1" i="0" u="none" strike="noStrike" cap="none" spc="0" baseline="0" dirty="0"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uadroTexto 8">
            <a:extLst>
              <a:ext uri="{FF2B5EF4-FFF2-40B4-BE49-F238E27FC236}">
                <a16:creationId xmlns:a16="http://schemas.microsoft.com/office/drawing/2014/main" id="{FDD9CDA0-B426-C391-E974-C4454766F4D5}"/>
              </a:ext>
            </a:extLst>
          </p:cNvPr>
          <p:cNvSpPr txBox="1"/>
          <p:nvPr/>
        </p:nvSpPr>
        <p:spPr>
          <a:xfrm>
            <a:off x="478091" y="2539800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 anchorCtr="0" compatLnSpc="1">
            <a:normAutofit fontScale="92500" lnSpcReduction="10000"/>
          </a:bodyPr>
          <a:lstStyle/>
          <a:p>
            <a:pPr algn="ctr"/>
            <a:r>
              <a:rPr lang="es-ES" sz="2000" dirty="0"/>
              <a:t>Al día siguiente, se sumergirán en la grandeza del pasado real de España con una visita inolvidable al majestuoso </a:t>
            </a:r>
            <a:r>
              <a:rPr lang="es-ES" sz="2000" b="1" dirty="0"/>
              <a:t>Palacio Real</a:t>
            </a:r>
            <a:r>
              <a:rPr lang="es-ES" sz="2000" dirty="0"/>
              <a:t>, una de las joyas arquitectónicas más impresionantes de Europa.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A lo largo de sus deslumbrantes salas, revivirán siglos de historia y descubrirán los intrigantes relatos de la </a:t>
            </a:r>
            <a:r>
              <a:rPr lang="es-ES" sz="2000" b="1" dirty="0"/>
              <a:t>dinastía de los Austrias</a:t>
            </a:r>
            <a:r>
              <a:rPr lang="es-ES" sz="2000" dirty="0"/>
              <a:t>, cuyos reinados dejaron una huella imborrable en el legado del país.</a:t>
            </a:r>
          </a:p>
          <a:p>
            <a:pPr marL="0" marR="0" lvl="0" indent="-22860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cap="none" spc="0" baseline="0" dirty="0">
              <a:uFillTx/>
            </a:endParaRPr>
          </a:p>
        </p:txBody>
      </p:sp>
      <p:pic>
        <p:nvPicPr>
          <p:cNvPr id="9" name="Picture 2" descr="Texto&#10;&#10;Descripción generada automáticamente">
            <a:extLst>
              <a:ext uri="{FF2B5EF4-FFF2-40B4-BE49-F238E27FC236}">
                <a16:creationId xmlns:a16="http://schemas.microsoft.com/office/drawing/2014/main" id="{2583BFFB-2863-FB16-77D6-2134011112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20350" y="126325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38099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A10949FF-D9B1-F098-7384-67B6A6990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r="4808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25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FB54061A-1D66-B44A-9EBF-50369CB734E8}"/>
              </a:ext>
            </a:extLst>
          </p:cNvPr>
          <p:cNvSpPr txBox="1"/>
          <p:nvPr/>
        </p:nvSpPr>
        <p:spPr>
          <a:xfrm>
            <a:off x="6651084" y="1953852"/>
            <a:ext cx="4458446" cy="3586735"/>
          </a:xfrm>
          <a:prstGeom prst="rect">
            <a:avLst/>
          </a:prstGeom>
        </p:spPr>
        <p:txBody>
          <a:bodyPr vert="horz" lIns="91440" tIns="45720" rIns="91440" bIns="45720" rtlCol="0" anchor="ctr" anchorCtr="0" compatLnSpc="1">
            <a:normAutofit lnSpcReduction="10000"/>
          </a:bodyPr>
          <a:lstStyle/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noProof="0" dirty="0"/>
              <a:t>En su tercer </a:t>
            </a:r>
            <a:r>
              <a:rPr lang="en-US" sz="2000" dirty="0"/>
              <a:t>día, </a:t>
            </a:r>
            <a:r>
              <a:rPr lang="es-ES" sz="2000" dirty="0"/>
              <a:t>emprenderán un recorrido por el </a:t>
            </a:r>
            <a:r>
              <a:rPr lang="es-ES" sz="2000" b="1" dirty="0"/>
              <a:t>Triángulo del Arte </a:t>
            </a:r>
            <a:r>
              <a:rPr lang="es-ES" sz="2000" dirty="0"/>
              <a:t>de Madrid junto a un guía experto que dará vida al legado artístico de la ciudad. </a:t>
            </a: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dirty="0"/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dirty="0"/>
              <a:t>Visitarán el mundialmente famoso </a:t>
            </a:r>
            <a:r>
              <a:rPr lang="es-ES" sz="2000" b="1" dirty="0"/>
              <a:t>Museo del Prado </a:t>
            </a:r>
            <a:r>
              <a:rPr lang="es-ES" sz="2000" dirty="0"/>
              <a:t>y admirarán las obras maestras de Velázquez, Goya y El Greco, mientras descubren perspectivas únicas y relatos que solo un conocedor local puede compartir</a:t>
            </a:r>
            <a:endParaRPr lang="en-US" sz="2000" b="0" i="0" u="none" strike="noStrike" cap="none" spc="0" baseline="0" dirty="0"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cap="none" spc="0" baseline="0" dirty="0"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cap="none" spc="0" baseline="0" dirty="0">
              <a:uFillTx/>
            </a:endParaRPr>
          </a:p>
        </p:txBody>
      </p:sp>
      <p:sp>
        <p:nvSpPr>
          <p:cNvPr id="21" name="Freeform: Shape 14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25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6434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6B3573BC-2887-EC55-9DDB-C44FBBEA2517}"/>
              </a:ext>
            </a:extLst>
          </p:cNvPr>
          <p:cNvSpPr/>
          <p:nvPr/>
        </p:nvSpPr>
        <p:spPr>
          <a:xfrm>
            <a:off x="6468971" y="1160351"/>
            <a:ext cx="4822673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latin typeface="Aptos"/>
              </a:rPr>
              <a:t>REVELANDO TESOROS DEL ARTE</a:t>
            </a:r>
            <a:endParaRPr lang="es-ES" sz="2400" b="1" i="0" u="none" strike="noStrike" kern="1200" cap="none" spc="0" baseline="0" dirty="0">
              <a:uFillTx/>
              <a:latin typeface="Aptos"/>
            </a:endParaRPr>
          </a:p>
        </p:txBody>
      </p:sp>
      <p:pic>
        <p:nvPicPr>
          <p:cNvPr id="8" name="Picture 2" descr="Texto&#10;&#10;Descripción generada automáticamente">
            <a:extLst>
              <a:ext uri="{FF2B5EF4-FFF2-40B4-BE49-F238E27FC236}">
                <a16:creationId xmlns:a16="http://schemas.microsoft.com/office/drawing/2014/main" id="{A5F00D1F-2E34-5D0B-CDFD-6C0082B55A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1793" y="173647"/>
            <a:ext cx="1619249" cy="6548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00671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6085</TotalTime>
  <Words>2011</Words>
  <Application>Microsoft Office PowerPoint</Application>
  <PresentationFormat>Panorámica</PresentationFormat>
  <Paragraphs>155</Paragraphs>
  <Slides>26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YourTripToSpain &amp; Portugal</dc:creator>
  <cp:lastModifiedBy>Sabina - YourTripToSpain &amp; Portugal</cp:lastModifiedBy>
  <cp:revision>56</cp:revision>
  <dcterms:created xsi:type="dcterms:W3CDTF">2025-02-04T14:11:41Z</dcterms:created>
  <dcterms:modified xsi:type="dcterms:W3CDTF">2025-03-06T16:44:05Z</dcterms:modified>
</cp:coreProperties>
</file>